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9"/>
  </p:notesMasterIdLst>
  <p:sldIdLst>
    <p:sldId id="259" r:id="rId2"/>
    <p:sldId id="342" r:id="rId3"/>
    <p:sldId id="257" r:id="rId4"/>
    <p:sldId id="260" r:id="rId5"/>
    <p:sldId id="261" r:id="rId6"/>
    <p:sldId id="277" r:id="rId7"/>
    <p:sldId id="278" r:id="rId8"/>
    <p:sldId id="262" r:id="rId9"/>
    <p:sldId id="268" r:id="rId10"/>
    <p:sldId id="293" r:id="rId11"/>
    <p:sldId id="290" r:id="rId12"/>
    <p:sldId id="294" r:id="rId13"/>
    <p:sldId id="332" r:id="rId14"/>
    <p:sldId id="339" r:id="rId15"/>
    <p:sldId id="310" r:id="rId16"/>
    <p:sldId id="297" r:id="rId17"/>
    <p:sldId id="282" r:id="rId18"/>
    <p:sldId id="298" r:id="rId19"/>
    <p:sldId id="325" r:id="rId20"/>
    <p:sldId id="327" r:id="rId21"/>
    <p:sldId id="328" r:id="rId22"/>
    <p:sldId id="329" r:id="rId23"/>
    <p:sldId id="331" r:id="rId24"/>
    <p:sldId id="326" r:id="rId25"/>
    <p:sldId id="263" r:id="rId26"/>
    <p:sldId id="299" r:id="rId27"/>
    <p:sldId id="264" r:id="rId28"/>
    <p:sldId id="300" r:id="rId29"/>
    <p:sldId id="265" r:id="rId30"/>
    <p:sldId id="301" r:id="rId31"/>
    <p:sldId id="266" r:id="rId32"/>
    <p:sldId id="302" r:id="rId33"/>
    <p:sldId id="267" r:id="rId34"/>
    <p:sldId id="304" r:id="rId35"/>
    <p:sldId id="274" r:id="rId36"/>
    <p:sldId id="305" r:id="rId37"/>
    <p:sldId id="341" r:id="rId38"/>
    <p:sldId id="296" r:id="rId39"/>
    <p:sldId id="303" r:id="rId40"/>
    <p:sldId id="283" r:id="rId41"/>
    <p:sldId id="343" r:id="rId42"/>
    <p:sldId id="344" r:id="rId43"/>
    <p:sldId id="289" r:id="rId44"/>
    <p:sldId id="309" r:id="rId45"/>
    <p:sldId id="314" r:id="rId46"/>
    <p:sldId id="316" r:id="rId47"/>
    <p:sldId id="318" r:id="rId48"/>
    <p:sldId id="322" r:id="rId49"/>
    <p:sldId id="319" r:id="rId50"/>
    <p:sldId id="320" r:id="rId51"/>
    <p:sldId id="323" r:id="rId52"/>
    <p:sldId id="324" r:id="rId53"/>
    <p:sldId id="291" r:id="rId54"/>
    <p:sldId id="337" r:id="rId55"/>
    <p:sldId id="340" r:id="rId56"/>
    <p:sldId id="338" r:id="rId57"/>
    <p:sldId id="336" r:id="rId5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600"/>
    <a:srgbClr val="30B4C6"/>
    <a:srgbClr val="FF33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6104" autoAdjust="0"/>
  </p:normalViewPr>
  <p:slideViewPr>
    <p:cSldViewPr snapToGrid="0">
      <p:cViewPr varScale="1">
        <p:scale>
          <a:sx n="66" d="100"/>
          <a:sy n="66" d="100"/>
        </p:scale>
        <p:origin x="858"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71F6F32-2280-4368-84F4-BA36B02F4F47}"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36048A54-4844-4E3C-86D4-1EBEE6DEE666}">
      <dgm:prSet phldrT="[Text]"/>
      <dgm:spPr>
        <a:solidFill>
          <a:schemeClr val="accent3"/>
        </a:solidFill>
        <a:ln>
          <a:solidFill>
            <a:schemeClr val="accent3"/>
          </a:solidFill>
        </a:ln>
      </dgm:spPr>
      <dgm:t>
        <a:bodyPr/>
        <a:lstStyle/>
        <a:p>
          <a:r>
            <a:rPr lang="en-US" dirty="0"/>
            <a:t>Several groupings for 10mg, 6mg and 4mg</a:t>
          </a:r>
        </a:p>
      </dgm:t>
    </dgm:pt>
    <dgm:pt modelId="{4AEA349C-A24E-4223-8DBA-38897D6B35F9}" type="parTrans" cxnId="{331D9B20-AE83-4A1C-8AAD-7EB07068CA6B}">
      <dgm:prSet/>
      <dgm:spPr/>
      <dgm:t>
        <a:bodyPr/>
        <a:lstStyle/>
        <a:p>
          <a:endParaRPr lang="en-US"/>
        </a:p>
      </dgm:t>
    </dgm:pt>
    <dgm:pt modelId="{338DCEDA-9D82-4F57-B2C8-B7640CF445E5}" type="sibTrans" cxnId="{331D9B20-AE83-4A1C-8AAD-7EB07068CA6B}">
      <dgm:prSet/>
      <dgm:spPr/>
      <dgm:t>
        <a:bodyPr/>
        <a:lstStyle/>
        <a:p>
          <a:endParaRPr lang="en-US"/>
        </a:p>
      </dgm:t>
    </dgm:pt>
    <dgm:pt modelId="{C9CB0BA8-74D9-402E-A723-7FA55EAD0A3D}">
      <dgm:prSet phldrT="[Text]"/>
      <dgm:spPr/>
      <dgm:t>
        <a:bodyPr/>
        <a:lstStyle/>
        <a:p>
          <a:r>
            <a:rPr lang="en-US" dirty="0"/>
            <a:t>Steady decline</a:t>
          </a:r>
        </a:p>
      </dgm:t>
    </dgm:pt>
    <dgm:pt modelId="{C62106C6-8DC5-48D8-99F1-B2358F688145}" type="parTrans" cxnId="{6BB2FF85-4917-4463-A9C9-692396D76ABE}">
      <dgm:prSet/>
      <dgm:spPr/>
      <dgm:t>
        <a:bodyPr/>
        <a:lstStyle/>
        <a:p>
          <a:endParaRPr lang="en-US"/>
        </a:p>
      </dgm:t>
    </dgm:pt>
    <dgm:pt modelId="{8C5212D2-A0FE-4A0D-A78A-D6EB2B823F65}" type="sibTrans" cxnId="{6BB2FF85-4917-4463-A9C9-692396D76ABE}">
      <dgm:prSet/>
      <dgm:spPr/>
      <dgm:t>
        <a:bodyPr/>
        <a:lstStyle/>
        <a:p>
          <a:endParaRPr lang="en-US"/>
        </a:p>
      </dgm:t>
    </dgm:pt>
    <dgm:pt modelId="{31AD2045-10C1-4338-9A5D-159927B6EB91}">
      <dgm:prSet/>
      <dgm:spPr>
        <a:solidFill>
          <a:schemeClr val="accent3"/>
        </a:solidFill>
      </dgm:spPr>
      <dgm:t>
        <a:bodyPr/>
        <a:lstStyle/>
        <a:p>
          <a:r>
            <a:rPr lang="en-US" dirty="0"/>
            <a:t>No surprise the lowest ten for coffee has an abrupt decline as we locate the Decaf options in our data.</a:t>
          </a:r>
        </a:p>
      </dgm:t>
    </dgm:pt>
    <dgm:pt modelId="{A4C15237-72D4-4E92-8EF4-7C70CB29F693}" type="parTrans" cxnId="{A108F94F-C7C8-4147-B3FE-722C9E8E21B2}">
      <dgm:prSet/>
      <dgm:spPr/>
      <dgm:t>
        <a:bodyPr/>
        <a:lstStyle/>
        <a:p>
          <a:endParaRPr lang="en-US"/>
        </a:p>
      </dgm:t>
    </dgm:pt>
    <dgm:pt modelId="{37458342-0570-457D-9708-96A1A4903C00}" type="sibTrans" cxnId="{A108F94F-C7C8-4147-B3FE-722C9E8E21B2}">
      <dgm:prSet/>
      <dgm:spPr/>
      <dgm:t>
        <a:bodyPr/>
        <a:lstStyle/>
        <a:p>
          <a:endParaRPr lang="en-US"/>
        </a:p>
      </dgm:t>
    </dgm:pt>
    <dgm:pt modelId="{20F819A6-DC52-4177-B7FB-4EFAABCB9C24}" type="pres">
      <dgm:prSet presAssocID="{971F6F32-2280-4368-84F4-BA36B02F4F47}" presName="linear" presStyleCnt="0">
        <dgm:presLayoutVars>
          <dgm:animLvl val="lvl"/>
          <dgm:resizeHandles val="exact"/>
        </dgm:presLayoutVars>
      </dgm:prSet>
      <dgm:spPr/>
    </dgm:pt>
    <dgm:pt modelId="{0897BD16-0E4F-4225-8A7E-C0378DB9672A}" type="pres">
      <dgm:prSet presAssocID="{36048A54-4844-4E3C-86D4-1EBEE6DEE666}" presName="parentText" presStyleLbl="node1" presStyleIdx="0" presStyleCnt="3">
        <dgm:presLayoutVars>
          <dgm:chMax val="0"/>
          <dgm:bulletEnabled val="1"/>
        </dgm:presLayoutVars>
      </dgm:prSet>
      <dgm:spPr/>
    </dgm:pt>
    <dgm:pt modelId="{B2BED5C3-E0FC-44CC-84FF-8D27F431190E}" type="pres">
      <dgm:prSet presAssocID="{338DCEDA-9D82-4F57-B2C8-B7640CF445E5}" presName="spacer" presStyleCnt="0"/>
      <dgm:spPr/>
    </dgm:pt>
    <dgm:pt modelId="{7ECE0512-5CA7-491E-9C68-F9C46C093209}" type="pres">
      <dgm:prSet presAssocID="{C9CB0BA8-74D9-402E-A723-7FA55EAD0A3D}" presName="parentText" presStyleLbl="node1" presStyleIdx="1" presStyleCnt="3">
        <dgm:presLayoutVars>
          <dgm:chMax val="0"/>
          <dgm:bulletEnabled val="1"/>
        </dgm:presLayoutVars>
      </dgm:prSet>
      <dgm:spPr/>
    </dgm:pt>
    <dgm:pt modelId="{64E1EEFF-7914-492A-90DF-BBD36CFC2D78}" type="pres">
      <dgm:prSet presAssocID="{8C5212D2-A0FE-4A0D-A78A-D6EB2B823F65}" presName="spacer" presStyleCnt="0"/>
      <dgm:spPr/>
    </dgm:pt>
    <dgm:pt modelId="{D7A0007F-3568-4789-8B9B-87EA6DB206B3}" type="pres">
      <dgm:prSet presAssocID="{31AD2045-10C1-4338-9A5D-159927B6EB91}" presName="parentText" presStyleLbl="node1" presStyleIdx="2" presStyleCnt="3" custLinFactY="32945" custLinFactNeighborX="1995" custLinFactNeighborY="100000">
        <dgm:presLayoutVars>
          <dgm:chMax val="0"/>
          <dgm:bulletEnabled val="1"/>
        </dgm:presLayoutVars>
      </dgm:prSet>
      <dgm:spPr/>
    </dgm:pt>
  </dgm:ptLst>
  <dgm:cxnLst>
    <dgm:cxn modelId="{A4626D0A-5946-4ECC-B1F2-C6E816A39E08}" type="presOf" srcId="{31AD2045-10C1-4338-9A5D-159927B6EB91}" destId="{D7A0007F-3568-4789-8B9B-87EA6DB206B3}" srcOrd="0" destOrd="0" presId="urn:microsoft.com/office/officeart/2005/8/layout/vList2"/>
    <dgm:cxn modelId="{331D9B20-AE83-4A1C-8AAD-7EB07068CA6B}" srcId="{971F6F32-2280-4368-84F4-BA36B02F4F47}" destId="{36048A54-4844-4E3C-86D4-1EBEE6DEE666}" srcOrd="0" destOrd="0" parTransId="{4AEA349C-A24E-4223-8DBA-38897D6B35F9}" sibTransId="{338DCEDA-9D82-4F57-B2C8-B7640CF445E5}"/>
    <dgm:cxn modelId="{A108F94F-C7C8-4147-B3FE-722C9E8E21B2}" srcId="{971F6F32-2280-4368-84F4-BA36B02F4F47}" destId="{31AD2045-10C1-4338-9A5D-159927B6EB91}" srcOrd="2" destOrd="0" parTransId="{A4C15237-72D4-4E92-8EF4-7C70CB29F693}" sibTransId="{37458342-0570-457D-9708-96A1A4903C00}"/>
    <dgm:cxn modelId="{D3C6C67F-13CF-41C6-B6FA-7E4B2CD76A92}" type="presOf" srcId="{C9CB0BA8-74D9-402E-A723-7FA55EAD0A3D}" destId="{7ECE0512-5CA7-491E-9C68-F9C46C093209}" srcOrd="0" destOrd="0" presId="urn:microsoft.com/office/officeart/2005/8/layout/vList2"/>
    <dgm:cxn modelId="{6BB2FF85-4917-4463-A9C9-692396D76ABE}" srcId="{971F6F32-2280-4368-84F4-BA36B02F4F47}" destId="{C9CB0BA8-74D9-402E-A723-7FA55EAD0A3D}" srcOrd="1" destOrd="0" parTransId="{C62106C6-8DC5-48D8-99F1-B2358F688145}" sibTransId="{8C5212D2-A0FE-4A0D-A78A-D6EB2B823F65}"/>
    <dgm:cxn modelId="{A1AD56C9-4D52-451A-BA41-2CD1B1BA094E}" type="presOf" srcId="{36048A54-4844-4E3C-86D4-1EBEE6DEE666}" destId="{0897BD16-0E4F-4225-8A7E-C0378DB9672A}" srcOrd="0" destOrd="0" presId="urn:microsoft.com/office/officeart/2005/8/layout/vList2"/>
    <dgm:cxn modelId="{55CB2DDD-9AE8-42A9-B28C-83A09AAFED2D}" type="presOf" srcId="{971F6F32-2280-4368-84F4-BA36B02F4F47}" destId="{20F819A6-DC52-4177-B7FB-4EFAABCB9C24}" srcOrd="0" destOrd="0" presId="urn:microsoft.com/office/officeart/2005/8/layout/vList2"/>
    <dgm:cxn modelId="{1D481E45-64DF-4D07-A744-FF3639A12427}" type="presParOf" srcId="{20F819A6-DC52-4177-B7FB-4EFAABCB9C24}" destId="{0897BD16-0E4F-4225-8A7E-C0378DB9672A}" srcOrd="0" destOrd="0" presId="urn:microsoft.com/office/officeart/2005/8/layout/vList2"/>
    <dgm:cxn modelId="{08C757F3-D640-48C9-958D-EA5B5EA38099}" type="presParOf" srcId="{20F819A6-DC52-4177-B7FB-4EFAABCB9C24}" destId="{B2BED5C3-E0FC-44CC-84FF-8D27F431190E}" srcOrd="1" destOrd="0" presId="urn:microsoft.com/office/officeart/2005/8/layout/vList2"/>
    <dgm:cxn modelId="{341C6F4A-18E0-4BB7-A8F8-4F65304FA4F6}" type="presParOf" srcId="{20F819A6-DC52-4177-B7FB-4EFAABCB9C24}" destId="{7ECE0512-5CA7-491E-9C68-F9C46C093209}" srcOrd="2" destOrd="0" presId="urn:microsoft.com/office/officeart/2005/8/layout/vList2"/>
    <dgm:cxn modelId="{E9E24CAE-3EFA-47EA-A30F-1A28A3BF7C3F}" type="presParOf" srcId="{20F819A6-DC52-4177-B7FB-4EFAABCB9C24}" destId="{64E1EEFF-7914-492A-90DF-BBD36CFC2D78}" srcOrd="3" destOrd="0" presId="urn:microsoft.com/office/officeart/2005/8/layout/vList2"/>
    <dgm:cxn modelId="{553B6DBF-4AF1-4368-B4D0-944B1DB901B4}" type="presParOf" srcId="{20F819A6-DC52-4177-B7FB-4EFAABCB9C24}" destId="{D7A0007F-3568-4789-8B9B-87EA6DB206B3}"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897BD16-0E4F-4225-8A7E-C0378DB9672A}">
      <dsp:nvSpPr>
        <dsp:cNvPr id="0" name=""/>
        <dsp:cNvSpPr/>
      </dsp:nvSpPr>
      <dsp:spPr>
        <a:xfrm>
          <a:off x="0" y="36516"/>
          <a:ext cx="5730240" cy="1566337"/>
        </a:xfrm>
        <a:prstGeom prst="roundRect">
          <a:avLst/>
        </a:prstGeom>
        <a:solidFill>
          <a:schemeClr val="accent3"/>
        </a:solidFill>
        <a:ln w="15875" cap="flat" cmpd="sng" algn="ctr">
          <a:solidFill>
            <a:schemeClr val="accent3"/>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dirty="0"/>
            <a:t>Several groupings for 10mg, 6mg and 4mg</a:t>
          </a:r>
        </a:p>
      </dsp:txBody>
      <dsp:txXfrm>
        <a:off x="76462" y="112978"/>
        <a:ext cx="5577316" cy="1413413"/>
      </dsp:txXfrm>
    </dsp:sp>
    <dsp:sp modelId="{7ECE0512-5CA7-491E-9C68-F9C46C093209}">
      <dsp:nvSpPr>
        <dsp:cNvPr id="0" name=""/>
        <dsp:cNvSpPr/>
      </dsp:nvSpPr>
      <dsp:spPr>
        <a:xfrm>
          <a:off x="0" y="1683493"/>
          <a:ext cx="5730240" cy="1566337"/>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dirty="0"/>
            <a:t>Steady decline</a:t>
          </a:r>
        </a:p>
      </dsp:txBody>
      <dsp:txXfrm>
        <a:off x="76462" y="1759955"/>
        <a:ext cx="5577316" cy="1413413"/>
      </dsp:txXfrm>
    </dsp:sp>
    <dsp:sp modelId="{D7A0007F-3568-4789-8B9B-87EA6DB206B3}">
      <dsp:nvSpPr>
        <dsp:cNvPr id="0" name=""/>
        <dsp:cNvSpPr/>
      </dsp:nvSpPr>
      <dsp:spPr>
        <a:xfrm>
          <a:off x="0" y="3366987"/>
          <a:ext cx="5730240" cy="1566337"/>
        </a:xfrm>
        <a:prstGeom prst="roundRect">
          <a:avLst/>
        </a:prstGeom>
        <a:solidFill>
          <a:schemeClr val="accent3"/>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dirty="0"/>
            <a:t>No surprise the lowest ten for coffee has an abrupt decline as we locate the Decaf options in our data.</a:t>
          </a:r>
        </a:p>
      </dsp:txBody>
      <dsp:txXfrm>
        <a:off x="76462" y="3443449"/>
        <a:ext cx="5577316" cy="1413413"/>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7294AD7-8FE1-4C33-ABBE-DFB99F5EDD02}" type="datetimeFigureOut">
              <a:rPr lang="en-US" smtClean="0"/>
              <a:t>11/14/2022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223388D-FD53-4933-A52C-A66D1114AAF0}" type="slidenum">
              <a:rPr lang="en-US" smtClean="0"/>
              <a:t>‹#›</a:t>
            </a:fld>
            <a:endParaRPr lang="en-US"/>
          </a:p>
        </p:txBody>
      </p:sp>
    </p:spTree>
    <p:extLst>
      <p:ext uri="{BB962C8B-B14F-4D97-AF65-F5344CB8AC3E}">
        <p14:creationId xmlns:p14="http://schemas.microsoft.com/office/powerpoint/2010/main" val="1931870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fda.gov/consumers/consumer-updates/spilling-beans-how-much-caffeine-too-much" TargetMode="External"/><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[Han]</a:t>
            </a:r>
          </a:p>
        </p:txBody>
      </p:sp>
      <p:sp>
        <p:nvSpPr>
          <p:cNvPr id="4" name="Slide Number Placeholder 3"/>
          <p:cNvSpPr>
            <a:spLocks noGrp="1"/>
          </p:cNvSpPr>
          <p:nvPr>
            <p:ph type="sldNum" sz="quarter" idx="5"/>
          </p:nvPr>
        </p:nvSpPr>
        <p:spPr/>
        <p:txBody>
          <a:bodyPr/>
          <a:lstStyle/>
          <a:p>
            <a:fld id="{7223388D-FD53-4933-A52C-A66D1114AAF0}" type="slidenum">
              <a:rPr lang="en-US" smtClean="0"/>
              <a:t>1</a:t>
            </a:fld>
            <a:endParaRPr lang="en-US"/>
          </a:p>
        </p:txBody>
      </p:sp>
    </p:spTree>
    <p:extLst>
      <p:ext uri="{BB962C8B-B14F-4D97-AF65-F5344CB8AC3E}">
        <p14:creationId xmlns:p14="http://schemas.microsoft.com/office/powerpoint/2010/main" val="17550428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[Bekhem]</a:t>
            </a:r>
          </a:p>
        </p:txBody>
      </p:sp>
      <p:sp>
        <p:nvSpPr>
          <p:cNvPr id="4" name="Slide Number Placeholder 3"/>
          <p:cNvSpPr>
            <a:spLocks noGrp="1"/>
          </p:cNvSpPr>
          <p:nvPr>
            <p:ph type="sldNum" sz="quarter" idx="5"/>
          </p:nvPr>
        </p:nvSpPr>
        <p:spPr/>
        <p:txBody>
          <a:bodyPr/>
          <a:lstStyle/>
          <a:p>
            <a:fld id="{7223388D-FD53-4933-A52C-A66D1114AAF0}" type="slidenum">
              <a:rPr lang="en-US" smtClean="0"/>
              <a:t>10</a:t>
            </a:fld>
            <a:endParaRPr lang="en-US"/>
          </a:p>
        </p:txBody>
      </p:sp>
    </p:spTree>
    <p:extLst>
      <p:ext uri="{BB962C8B-B14F-4D97-AF65-F5344CB8AC3E}">
        <p14:creationId xmlns:p14="http://schemas.microsoft.com/office/powerpoint/2010/main" val="41339016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[Bekhem]</a:t>
            </a:r>
          </a:p>
          <a:p>
            <a:r>
              <a:rPr lang="en-US" dirty="0"/>
              <a:t>Energy shots are very good if you are counting calories. Soft Drinks have even more calories per 100 ml than energy shots despite energy shots being so small.</a:t>
            </a:r>
            <a:endParaRPr lang="en-US">
              <a:cs typeface="Calibri"/>
            </a:endParaRPr>
          </a:p>
        </p:txBody>
      </p:sp>
      <p:sp>
        <p:nvSpPr>
          <p:cNvPr id="4" name="Slide Number Placeholder 3"/>
          <p:cNvSpPr>
            <a:spLocks noGrp="1"/>
          </p:cNvSpPr>
          <p:nvPr>
            <p:ph type="sldNum" sz="quarter" idx="5"/>
          </p:nvPr>
        </p:nvSpPr>
        <p:spPr/>
        <p:txBody>
          <a:bodyPr/>
          <a:lstStyle/>
          <a:p>
            <a:fld id="{7223388D-FD53-4933-A52C-A66D1114AAF0}" type="slidenum">
              <a:rPr lang="en-US" smtClean="0"/>
              <a:t>11</a:t>
            </a:fld>
            <a:endParaRPr lang="en-US"/>
          </a:p>
        </p:txBody>
      </p:sp>
    </p:spTree>
    <p:extLst>
      <p:ext uri="{BB962C8B-B14F-4D97-AF65-F5344CB8AC3E}">
        <p14:creationId xmlns:p14="http://schemas.microsoft.com/office/powerpoint/2010/main" val="17663242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[Bekhem]</a:t>
            </a:r>
          </a:p>
          <a:p>
            <a:r>
              <a:rPr lang="en-US" sz="1200" dirty="0"/>
              <a:t>*Speaking Points:</a:t>
            </a:r>
            <a:r>
              <a:rPr lang="en-US"/>
              <a:t> </a:t>
            </a:r>
            <a:r>
              <a:rPr lang="en-US" sz="1200" dirty="0"/>
              <a:t> Speak a little bit about the shape of the distributions.</a:t>
            </a:r>
            <a:r>
              <a:rPr lang="en-US"/>
              <a:t> </a:t>
            </a:r>
            <a:endParaRPr lang="en-US">
              <a:cs typeface="Calibri"/>
            </a:endParaRPr>
          </a:p>
          <a:p>
            <a:r>
              <a:rPr lang="en-US" sz="1200" dirty="0"/>
              <a:t>	Caffeine content does not vary very much for regular versus diet. In fact, for Energy Shots and energy drinks, caffeine content is higher for diet drinks.</a:t>
            </a:r>
            <a:endParaRPr lang="en-US" sz="1200">
              <a:cs typeface="Calibri"/>
            </a:endParaRPr>
          </a:p>
          <a:p>
            <a:endParaRPr lang="en-US" dirty="0"/>
          </a:p>
        </p:txBody>
      </p:sp>
      <p:sp>
        <p:nvSpPr>
          <p:cNvPr id="4" name="Slide Number Placeholder 3"/>
          <p:cNvSpPr>
            <a:spLocks noGrp="1"/>
          </p:cNvSpPr>
          <p:nvPr>
            <p:ph type="sldNum" sz="quarter" idx="5"/>
          </p:nvPr>
        </p:nvSpPr>
        <p:spPr/>
        <p:txBody>
          <a:bodyPr/>
          <a:lstStyle/>
          <a:p>
            <a:fld id="{7223388D-FD53-4933-A52C-A66D1114AAF0}" type="slidenum">
              <a:rPr lang="en-US" smtClean="0"/>
              <a:t>12</a:t>
            </a:fld>
            <a:endParaRPr lang="en-US"/>
          </a:p>
        </p:txBody>
      </p:sp>
    </p:spTree>
    <p:extLst>
      <p:ext uri="{BB962C8B-B14F-4D97-AF65-F5344CB8AC3E}">
        <p14:creationId xmlns:p14="http://schemas.microsoft.com/office/powerpoint/2010/main" val="37769477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[Bekhem]</a:t>
            </a:r>
          </a:p>
        </p:txBody>
      </p:sp>
      <p:sp>
        <p:nvSpPr>
          <p:cNvPr id="4" name="Slide Number Placeholder 3"/>
          <p:cNvSpPr>
            <a:spLocks noGrp="1"/>
          </p:cNvSpPr>
          <p:nvPr>
            <p:ph type="sldNum" sz="quarter" idx="5"/>
          </p:nvPr>
        </p:nvSpPr>
        <p:spPr/>
        <p:txBody>
          <a:bodyPr/>
          <a:lstStyle/>
          <a:p>
            <a:fld id="{7223388D-FD53-4933-A52C-A66D1114AAF0}" type="slidenum">
              <a:rPr lang="en-US" smtClean="0"/>
              <a:t>15</a:t>
            </a:fld>
            <a:endParaRPr lang="en-US"/>
          </a:p>
        </p:txBody>
      </p:sp>
    </p:spTree>
    <p:extLst>
      <p:ext uri="{BB962C8B-B14F-4D97-AF65-F5344CB8AC3E}">
        <p14:creationId xmlns:p14="http://schemas.microsoft.com/office/powerpoint/2010/main" val="3371358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[Sajid]</a:t>
            </a:r>
          </a:p>
        </p:txBody>
      </p:sp>
      <p:sp>
        <p:nvSpPr>
          <p:cNvPr id="4" name="Slide Number Placeholder 3"/>
          <p:cNvSpPr>
            <a:spLocks noGrp="1"/>
          </p:cNvSpPr>
          <p:nvPr>
            <p:ph type="sldNum" sz="quarter" idx="5"/>
          </p:nvPr>
        </p:nvSpPr>
        <p:spPr/>
        <p:txBody>
          <a:bodyPr/>
          <a:lstStyle/>
          <a:p>
            <a:fld id="{7223388D-FD53-4933-A52C-A66D1114AAF0}" type="slidenum">
              <a:rPr lang="en-US" smtClean="0"/>
              <a:t>17</a:t>
            </a:fld>
            <a:endParaRPr lang="en-US"/>
          </a:p>
        </p:txBody>
      </p:sp>
    </p:spTree>
    <p:extLst>
      <p:ext uri="{BB962C8B-B14F-4D97-AF65-F5344CB8AC3E}">
        <p14:creationId xmlns:p14="http://schemas.microsoft.com/office/powerpoint/2010/main" val="14741989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[Sajid]</a:t>
            </a:r>
          </a:p>
        </p:txBody>
      </p:sp>
      <p:sp>
        <p:nvSpPr>
          <p:cNvPr id="4" name="Slide Number Placeholder 3"/>
          <p:cNvSpPr>
            <a:spLocks noGrp="1"/>
          </p:cNvSpPr>
          <p:nvPr>
            <p:ph type="sldNum" sz="quarter" idx="5"/>
          </p:nvPr>
        </p:nvSpPr>
        <p:spPr/>
        <p:txBody>
          <a:bodyPr/>
          <a:lstStyle/>
          <a:p>
            <a:fld id="{7223388D-FD53-4933-A52C-A66D1114AAF0}" type="slidenum">
              <a:rPr lang="en-US" smtClean="0"/>
              <a:t>18</a:t>
            </a:fld>
            <a:endParaRPr lang="en-US"/>
          </a:p>
        </p:txBody>
      </p:sp>
    </p:spTree>
    <p:extLst>
      <p:ext uri="{BB962C8B-B14F-4D97-AF65-F5344CB8AC3E}">
        <p14:creationId xmlns:p14="http://schemas.microsoft.com/office/powerpoint/2010/main" val="25526477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a:t>
            </a:r>
            <a:r>
              <a:rPr lang="en-US" err="1">
                <a:cs typeface="Calibri"/>
              </a:rPr>
              <a:t>Bekhem</a:t>
            </a:r>
            <a:r>
              <a:rPr lang="en-US">
                <a:cs typeface="Calibri"/>
              </a:rPr>
              <a:t>]</a:t>
            </a:r>
            <a:endParaRPr lang="en-US"/>
          </a:p>
        </p:txBody>
      </p:sp>
      <p:sp>
        <p:nvSpPr>
          <p:cNvPr id="4" name="Slide Number Placeholder 3"/>
          <p:cNvSpPr>
            <a:spLocks noGrp="1"/>
          </p:cNvSpPr>
          <p:nvPr>
            <p:ph type="sldNum" sz="quarter" idx="5"/>
          </p:nvPr>
        </p:nvSpPr>
        <p:spPr/>
        <p:txBody>
          <a:bodyPr/>
          <a:lstStyle/>
          <a:p>
            <a:fld id="{7223388D-FD53-4933-A52C-A66D1114AAF0}" type="slidenum">
              <a:rPr lang="en-US" smtClean="0"/>
              <a:t>25</a:t>
            </a:fld>
            <a:endParaRPr lang="en-US"/>
          </a:p>
        </p:txBody>
      </p:sp>
    </p:spTree>
    <p:extLst>
      <p:ext uri="{BB962C8B-B14F-4D97-AF65-F5344CB8AC3E}">
        <p14:creationId xmlns:p14="http://schemas.microsoft.com/office/powerpoint/2010/main" val="38337887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t>
            </a:r>
            <a:r>
              <a:rPr lang="en-US" err="1"/>
              <a:t>Bekhem</a:t>
            </a:r>
            <a:r>
              <a:rPr lang="en-US"/>
              <a:t>]</a:t>
            </a:r>
          </a:p>
        </p:txBody>
      </p:sp>
      <p:sp>
        <p:nvSpPr>
          <p:cNvPr id="4" name="Slide Number Placeholder 3"/>
          <p:cNvSpPr>
            <a:spLocks noGrp="1"/>
          </p:cNvSpPr>
          <p:nvPr>
            <p:ph type="sldNum" sz="quarter" idx="5"/>
          </p:nvPr>
        </p:nvSpPr>
        <p:spPr/>
        <p:txBody>
          <a:bodyPr/>
          <a:lstStyle/>
          <a:p>
            <a:fld id="{7223388D-FD53-4933-A52C-A66D1114AAF0}" type="slidenum">
              <a:rPr lang="en-US" smtClean="0"/>
              <a:t>27</a:t>
            </a:fld>
            <a:endParaRPr lang="en-US"/>
          </a:p>
        </p:txBody>
      </p:sp>
    </p:spTree>
    <p:extLst>
      <p:ext uri="{BB962C8B-B14F-4D97-AF65-F5344CB8AC3E}">
        <p14:creationId xmlns:p14="http://schemas.microsoft.com/office/powerpoint/2010/main" val="290820010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t>
            </a:r>
            <a:r>
              <a:rPr lang="en-US" err="1"/>
              <a:t>Bekhem</a:t>
            </a:r>
            <a:r>
              <a:rPr lang="en-US"/>
              <a:t>]</a:t>
            </a:r>
          </a:p>
        </p:txBody>
      </p:sp>
      <p:sp>
        <p:nvSpPr>
          <p:cNvPr id="4" name="Slide Number Placeholder 3"/>
          <p:cNvSpPr>
            <a:spLocks noGrp="1"/>
          </p:cNvSpPr>
          <p:nvPr>
            <p:ph type="sldNum" sz="quarter" idx="5"/>
          </p:nvPr>
        </p:nvSpPr>
        <p:spPr/>
        <p:txBody>
          <a:bodyPr/>
          <a:lstStyle/>
          <a:p>
            <a:fld id="{7223388D-FD53-4933-A52C-A66D1114AAF0}" type="slidenum">
              <a:rPr lang="en-US" smtClean="0"/>
              <a:t>29</a:t>
            </a:fld>
            <a:endParaRPr lang="en-US"/>
          </a:p>
        </p:txBody>
      </p:sp>
    </p:spTree>
    <p:extLst>
      <p:ext uri="{BB962C8B-B14F-4D97-AF65-F5344CB8AC3E}">
        <p14:creationId xmlns:p14="http://schemas.microsoft.com/office/powerpoint/2010/main" val="6793455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t>
            </a:r>
            <a:r>
              <a:rPr lang="en-US" err="1"/>
              <a:t>Bekhem</a:t>
            </a:r>
            <a:r>
              <a:rPr lang="en-US"/>
              <a:t>]</a:t>
            </a:r>
          </a:p>
        </p:txBody>
      </p:sp>
      <p:sp>
        <p:nvSpPr>
          <p:cNvPr id="4" name="Slide Number Placeholder 3"/>
          <p:cNvSpPr>
            <a:spLocks noGrp="1"/>
          </p:cNvSpPr>
          <p:nvPr>
            <p:ph type="sldNum" sz="quarter" idx="5"/>
          </p:nvPr>
        </p:nvSpPr>
        <p:spPr/>
        <p:txBody>
          <a:bodyPr/>
          <a:lstStyle/>
          <a:p>
            <a:fld id="{7223388D-FD53-4933-A52C-A66D1114AAF0}" type="slidenum">
              <a:rPr lang="en-US" smtClean="0"/>
              <a:t>31</a:t>
            </a:fld>
            <a:endParaRPr lang="en-US"/>
          </a:p>
        </p:txBody>
      </p:sp>
    </p:spTree>
    <p:extLst>
      <p:ext uri="{BB962C8B-B14F-4D97-AF65-F5344CB8AC3E}">
        <p14:creationId xmlns:p14="http://schemas.microsoft.com/office/powerpoint/2010/main" val="40702986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cs typeface="Calibri"/>
              </a:rPr>
              <a:t>[Han]</a:t>
            </a:r>
          </a:p>
          <a:p>
            <a:r>
              <a:rPr lang="en-US" b="1">
                <a:cs typeface="Calibri"/>
              </a:rPr>
              <a:t>Sources: </a:t>
            </a:r>
            <a:endParaRPr lang="en-US" b="1"/>
          </a:p>
          <a:p>
            <a:r>
              <a:rPr lang="en-US"/>
              <a:t>//</a:t>
            </a:r>
            <a:r>
              <a:rPr lang="en-US" err="1"/>
              <a:t>efaidnbmnnnibpcajpcglclefindmkaj</a:t>
            </a:r>
            <a:r>
              <a:rPr lang="en-US"/>
              <a:t>/https://www.mhc.wa.gov.au/media/1223/caffeine-the-facts-booklet.pdf - Drug and Alcohol Office - Government of Australia</a:t>
            </a:r>
          </a:p>
          <a:p>
            <a:r>
              <a:rPr lang="en-US">
                <a:hlinkClick r:id="rId3"/>
              </a:rPr>
              <a:t>https://www.fda.gov/consumers/consumer-updates/spilling-beans-how-much-caffeine-too-much</a:t>
            </a:r>
            <a:endParaRPr lang="en-US"/>
          </a:p>
          <a:p>
            <a:r>
              <a:rPr lang="en-US"/>
              <a:t>https://www.healthline.com/nutrition/coffee-calories</a:t>
            </a:r>
            <a:endParaRPr lang="en-US">
              <a:cs typeface="Calibri" panose="020F0502020204030204"/>
            </a:endParaRPr>
          </a:p>
        </p:txBody>
      </p:sp>
      <p:sp>
        <p:nvSpPr>
          <p:cNvPr id="4" name="Slide Number Placeholder 3"/>
          <p:cNvSpPr>
            <a:spLocks noGrp="1"/>
          </p:cNvSpPr>
          <p:nvPr>
            <p:ph type="sldNum" sz="quarter" idx="5"/>
          </p:nvPr>
        </p:nvSpPr>
        <p:spPr/>
        <p:txBody>
          <a:bodyPr/>
          <a:lstStyle/>
          <a:p>
            <a:fld id="{7223388D-FD53-4933-A52C-A66D1114AAF0}" type="slidenum">
              <a:rPr lang="en-US" smtClean="0"/>
              <a:t>2</a:t>
            </a:fld>
            <a:endParaRPr lang="en-US"/>
          </a:p>
        </p:txBody>
      </p:sp>
    </p:spTree>
    <p:extLst>
      <p:ext uri="{BB962C8B-B14F-4D97-AF65-F5344CB8AC3E}">
        <p14:creationId xmlns:p14="http://schemas.microsoft.com/office/powerpoint/2010/main" val="16076812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t>
            </a:r>
            <a:r>
              <a:rPr lang="en-US" err="1"/>
              <a:t>Bekhem</a:t>
            </a:r>
            <a:r>
              <a:rPr lang="en-US"/>
              <a:t>]</a:t>
            </a:r>
          </a:p>
        </p:txBody>
      </p:sp>
      <p:sp>
        <p:nvSpPr>
          <p:cNvPr id="4" name="Slide Number Placeholder 3"/>
          <p:cNvSpPr>
            <a:spLocks noGrp="1"/>
          </p:cNvSpPr>
          <p:nvPr>
            <p:ph type="sldNum" sz="quarter" idx="5"/>
          </p:nvPr>
        </p:nvSpPr>
        <p:spPr/>
        <p:txBody>
          <a:bodyPr/>
          <a:lstStyle/>
          <a:p>
            <a:fld id="{7223388D-FD53-4933-A52C-A66D1114AAF0}" type="slidenum">
              <a:rPr lang="en-US" smtClean="0"/>
              <a:t>33</a:t>
            </a:fld>
            <a:endParaRPr lang="en-US"/>
          </a:p>
        </p:txBody>
      </p:sp>
    </p:spTree>
    <p:extLst>
      <p:ext uri="{BB962C8B-B14F-4D97-AF65-F5344CB8AC3E}">
        <p14:creationId xmlns:p14="http://schemas.microsoft.com/office/powerpoint/2010/main" val="33810000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t>
            </a:r>
            <a:r>
              <a:rPr lang="en-US" err="1"/>
              <a:t>Bekhem</a:t>
            </a:r>
            <a:r>
              <a:rPr lang="en-US"/>
              <a:t>]</a:t>
            </a:r>
          </a:p>
        </p:txBody>
      </p:sp>
      <p:sp>
        <p:nvSpPr>
          <p:cNvPr id="4" name="Slide Number Placeholder 3"/>
          <p:cNvSpPr>
            <a:spLocks noGrp="1"/>
          </p:cNvSpPr>
          <p:nvPr>
            <p:ph type="sldNum" sz="quarter" idx="5"/>
          </p:nvPr>
        </p:nvSpPr>
        <p:spPr/>
        <p:txBody>
          <a:bodyPr/>
          <a:lstStyle/>
          <a:p>
            <a:fld id="{7223388D-FD53-4933-A52C-A66D1114AAF0}" type="slidenum">
              <a:rPr lang="en-US" smtClean="0"/>
              <a:t>35</a:t>
            </a:fld>
            <a:endParaRPr lang="en-US"/>
          </a:p>
        </p:txBody>
      </p:sp>
    </p:spTree>
    <p:extLst>
      <p:ext uri="{BB962C8B-B14F-4D97-AF65-F5344CB8AC3E}">
        <p14:creationId xmlns:p14="http://schemas.microsoft.com/office/powerpoint/2010/main" val="356106792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[Han]</a:t>
            </a:r>
          </a:p>
        </p:txBody>
      </p:sp>
      <p:sp>
        <p:nvSpPr>
          <p:cNvPr id="4" name="Slide Number Placeholder 3"/>
          <p:cNvSpPr>
            <a:spLocks noGrp="1"/>
          </p:cNvSpPr>
          <p:nvPr>
            <p:ph type="sldNum" sz="quarter" idx="5"/>
          </p:nvPr>
        </p:nvSpPr>
        <p:spPr/>
        <p:txBody>
          <a:bodyPr/>
          <a:lstStyle/>
          <a:p>
            <a:fld id="{7223388D-FD53-4933-A52C-A66D1114AAF0}" type="slidenum">
              <a:rPr lang="en-US" smtClean="0"/>
              <a:t>38</a:t>
            </a:fld>
            <a:endParaRPr lang="en-US"/>
          </a:p>
        </p:txBody>
      </p:sp>
    </p:spTree>
    <p:extLst>
      <p:ext uri="{BB962C8B-B14F-4D97-AF65-F5344CB8AC3E}">
        <p14:creationId xmlns:p14="http://schemas.microsoft.com/office/powerpoint/2010/main" val="2205914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[Han]  I recommend that you make some notes about what you are going to say here.</a:t>
            </a:r>
          </a:p>
        </p:txBody>
      </p:sp>
      <p:sp>
        <p:nvSpPr>
          <p:cNvPr id="4" name="Slide Number Placeholder 3"/>
          <p:cNvSpPr>
            <a:spLocks noGrp="1"/>
          </p:cNvSpPr>
          <p:nvPr>
            <p:ph type="sldNum" sz="quarter" idx="5"/>
          </p:nvPr>
        </p:nvSpPr>
        <p:spPr/>
        <p:txBody>
          <a:bodyPr/>
          <a:lstStyle/>
          <a:p>
            <a:fld id="{7223388D-FD53-4933-A52C-A66D1114AAF0}" type="slidenum">
              <a:rPr lang="en-US" smtClean="0"/>
              <a:t>40</a:t>
            </a:fld>
            <a:endParaRPr lang="en-US"/>
          </a:p>
        </p:txBody>
      </p:sp>
    </p:spTree>
    <p:extLst>
      <p:ext uri="{BB962C8B-B14F-4D97-AF65-F5344CB8AC3E}">
        <p14:creationId xmlns:p14="http://schemas.microsoft.com/office/powerpoint/2010/main" val="13922459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[Han]</a:t>
            </a:r>
          </a:p>
        </p:txBody>
      </p:sp>
      <p:sp>
        <p:nvSpPr>
          <p:cNvPr id="4" name="Slide Number Placeholder 3"/>
          <p:cNvSpPr>
            <a:spLocks noGrp="1"/>
          </p:cNvSpPr>
          <p:nvPr>
            <p:ph type="sldNum" sz="quarter" idx="5"/>
          </p:nvPr>
        </p:nvSpPr>
        <p:spPr/>
        <p:txBody>
          <a:bodyPr/>
          <a:lstStyle/>
          <a:p>
            <a:fld id="{7223388D-FD53-4933-A52C-A66D1114AAF0}" type="slidenum">
              <a:rPr lang="en-US" smtClean="0"/>
              <a:t>41</a:t>
            </a:fld>
            <a:endParaRPr lang="en-US"/>
          </a:p>
        </p:txBody>
      </p:sp>
    </p:spTree>
    <p:extLst>
      <p:ext uri="{BB962C8B-B14F-4D97-AF65-F5344CB8AC3E}">
        <p14:creationId xmlns:p14="http://schemas.microsoft.com/office/powerpoint/2010/main" val="339498637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[Han]</a:t>
            </a:r>
          </a:p>
        </p:txBody>
      </p:sp>
      <p:sp>
        <p:nvSpPr>
          <p:cNvPr id="4" name="Slide Number Placeholder 3"/>
          <p:cNvSpPr>
            <a:spLocks noGrp="1"/>
          </p:cNvSpPr>
          <p:nvPr>
            <p:ph type="sldNum" sz="quarter" idx="5"/>
          </p:nvPr>
        </p:nvSpPr>
        <p:spPr/>
        <p:txBody>
          <a:bodyPr/>
          <a:lstStyle/>
          <a:p>
            <a:fld id="{7223388D-FD53-4933-A52C-A66D1114AAF0}" type="slidenum">
              <a:rPr lang="en-US" smtClean="0"/>
              <a:t>43</a:t>
            </a:fld>
            <a:endParaRPr lang="en-US"/>
          </a:p>
        </p:txBody>
      </p:sp>
    </p:spTree>
    <p:extLst>
      <p:ext uri="{BB962C8B-B14F-4D97-AF65-F5344CB8AC3E}">
        <p14:creationId xmlns:p14="http://schemas.microsoft.com/office/powerpoint/2010/main" val="199974423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[Han]</a:t>
            </a:r>
          </a:p>
        </p:txBody>
      </p:sp>
      <p:sp>
        <p:nvSpPr>
          <p:cNvPr id="4" name="Slide Number Placeholder 3"/>
          <p:cNvSpPr>
            <a:spLocks noGrp="1"/>
          </p:cNvSpPr>
          <p:nvPr>
            <p:ph type="sldNum" sz="quarter" idx="5"/>
          </p:nvPr>
        </p:nvSpPr>
        <p:spPr/>
        <p:txBody>
          <a:bodyPr/>
          <a:lstStyle/>
          <a:p>
            <a:fld id="{7223388D-FD53-4933-A52C-A66D1114AAF0}" type="slidenum">
              <a:rPr lang="en-US" smtClean="0"/>
              <a:t>44</a:t>
            </a:fld>
            <a:endParaRPr lang="en-US"/>
          </a:p>
        </p:txBody>
      </p:sp>
    </p:spTree>
    <p:extLst>
      <p:ext uri="{BB962C8B-B14F-4D97-AF65-F5344CB8AC3E}">
        <p14:creationId xmlns:p14="http://schemas.microsoft.com/office/powerpoint/2010/main" val="340012893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[Han]</a:t>
            </a:r>
          </a:p>
        </p:txBody>
      </p:sp>
      <p:sp>
        <p:nvSpPr>
          <p:cNvPr id="4" name="Slide Number Placeholder 3"/>
          <p:cNvSpPr>
            <a:spLocks noGrp="1"/>
          </p:cNvSpPr>
          <p:nvPr>
            <p:ph type="sldNum" sz="quarter" idx="5"/>
          </p:nvPr>
        </p:nvSpPr>
        <p:spPr/>
        <p:txBody>
          <a:bodyPr/>
          <a:lstStyle/>
          <a:p>
            <a:fld id="{7223388D-FD53-4933-A52C-A66D1114AAF0}" type="slidenum">
              <a:rPr lang="en-US" smtClean="0"/>
              <a:t>45</a:t>
            </a:fld>
            <a:endParaRPr lang="en-US"/>
          </a:p>
        </p:txBody>
      </p:sp>
    </p:spTree>
    <p:extLst>
      <p:ext uri="{BB962C8B-B14F-4D97-AF65-F5344CB8AC3E}">
        <p14:creationId xmlns:p14="http://schemas.microsoft.com/office/powerpoint/2010/main" val="48691192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[Han]</a:t>
            </a:r>
          </a:p>
        </p:txBody>
      </p:sp>
      <p:sp>
        <p:nvSpPr>
          <p:cNvPr id="4" name="Slide Number Placeholder 3"/>
          <p:cNvSpPr>
            <a:spLocks noGrp="1"/>
          </p:cNvSpPr>
          <p:nvPr>
            <p:ph type="sldNum" sz="quarter" idx="5"/>
          </p:nvPr>
        </p:nvSpPr>
        <p:spPr/>
        <p:txBody>
          <a:bodyPr/>
          <a:lstStyle/>
          <a:p>
            <a:fld id="{7223388D-FD53-4933-A52C-A66D1114AAF0}" type="slidenum">
              <a:rPr lang="en-US" smtClean="0"/>
              <a:t>46</a:t>
            </a:fld>
            <a:endParaRPr lang="en-US"/>
          </a:p>
        </p:txBody>
      </p:sp>
    </p:spTree>
    <p:extLst>
      <p:ext uri="{BB962C8B-B14F-4D97-AF65-F5344CB8AC3E}">
        <p14:creationId xmlns:p14="http://schemas.microsoft.com/office/powerpoint/2010/main" val="365988364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[Han]</a:t>
            </a:r>
          </a:p>
        </p:txBody>
      </p:sp>
      <p:sp>
        <p:nvSpPr>
          <p:cNvPr id="4" name="Slide Number Placeholder 3"/>
          <p:cNvSpPr>
            <a:spLocks noGrp="1"/>
          </p:cNvSpPr>
          <p:nvPr>
            <p:ph type="sldNum" sz="quarter" idx="5"/>
          </p:nvPr>
        </p:nvSpPr>
        <p:spPr/>
        <p:txBody>
          <a:bodyPr/>
          <a:lstStyle/>
          <a:p>
            <a:fld id="{7223388D-FD53-4933-A52C-A66D1114AAF0}" type="slidenum">
              <a:rPr lang="en-US" smtClean="0"/>
              <a:t>47</a:t>
            </a:fld>
            <a:endParaRPr lang="en-US"/>
          </a:p>
        </p:txBody>
      </p:sp>
    </p:spTree>
    <p:extLst>
      <p:ext uri="{BB962C8B-B14F-4D97-AF65-F5344CB8AC3E}">
        <p14:creationId xmlns:p14="http://schemas.microsoft.com/office/powerpoint/2010/main" val="23435856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[Han]</a:t>
            </a:r>
            <a:endParaRPr lang="en-US"/>
          </a:p>
          <a:p>
            <a:r>
              <a:rPr lang="en-US"/>
              <a:t>What the data set is (It is about a lot of energy drinks, their caffeine content.)</a:t>
            </a:r>
            <a:endParaRPr lang="en-US">
              <a:cs typeface="Calibri" panose="020F0502020204030204"/>
            </a:endParaRPr>
          </a:p>
        </p:txBody>
      </p:sp>
      <p:sp>
        <p:nvSpPr>
          <p:cNvPr id="4" name="Slide Number Placeholder 3"/>
          <p:cNvSpPr>
            <a:spLocks noGrp="1"/>
          </p:cNvSpPr>
          <p:nvPr>
            <p:ph type="sldNum" sz="quarter" idx="5"/>
          </p:nvPr>
        </p:nvSpPr>
        <p:spPr/>
        <p:txBody>
          <a:bodyPr/>
          <a:lstStyle/>
          <a:p>
            <a:fld id="{7223388D-FD53-4933-A52C-A66D1114AAF0}" type="slidenum">
              <a:rPr lang="en-US" smtClean="0"/>
              <a:t>3</a:t>
            </a:fld>
            <a:endParaRPr lang="en-US"/>
          </a:p>
        </p:txBody>
      </p:sp>
    </p:spTree>
    <p:extLst>
      <p:ext uri="{BB962C8B-B14F-4D97-AF65-F5344CB8AC3E}">
        <p14:creationId xmlns:p14="http://schemas.microsoft.com/office/powerpoint/2010/main" val="313855459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[Han]</a:t>
            </a:r>
          </a:p>
        </p:txBody>
      </p:sp>
      <p:sp>
        <p:nvSpPr>
          <p:cNvPr id="4" name="Slide Number Placeholder 3"/>
          <p:cNvSpPr>
            <a:spLocks noGrp="1"/>
          </p:cNvSpPr>
          <p:nvPr>
            <p:ph type="sldNum" sz="quarter" idx="5"/>
          </p:nvPr>
        </p:nvSpPr>
        <p:spPr/>
        <p:txBody>
          <a:bodyPr/>
          <a:lstStyle/>
          <a:p>
            <a:fld id="{7223388D-FD53-4933-A52C-A66D1114AAF0}" type="slidenum">
              <a:rPr lang="en-US" smtClean="0"/>
              <a:t>48</a:t>
            </a:fld>
            <a:endParaRPr lang="en-US"/>
          </a:p>
        </p:txBody>
      </p:sp>
    </p:spTree>
    <p:extLst>
      <p:ext uri="{BB962C8B-B14F-4D97-AF65-F5344CB8AC3E}">
        <p14:creationId xmlns:p14="http://schemas.microsoft.com/office/powerpoint/2010/main" val="221267121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[Han]</a:t>
            </a:r>
          </a:p>
        </p:txBody>
      </p:sp>
      <p:sp>
        <p:nvSpPr>
          <p:cNvPr id="4" name="Slide Number Placeholder 3"/>
          <p:cNvSpPr>
            <a:spLocks noGrp="1"/>
          </p:cNvSpPr>
          <p:nvPr>
            <p:ph type="sldNum" sz="quarter" idx="5"/>
          </p:nvPr>
        </p:nvSpPr>
        <p:spPr/>
        <p:txBody>
          <a:bodyPr/>
          <a:lstStyle/>
          <a:p>
            <a:fld id="{7223388D-FD53-4933-A52C-A66D1114AAF0}" type="slidenum">
              <a:rPr lang="en-US" smtClean="0"/>
              <a:t>49</a:t>
            </a:fld>
            <a:endParaRPr lang="en-US"/>
          </a:p>
        </p:txBody>
      </p:sp>
    </p:spTree>
    <p:extLst>
      <p:ext uri="{BB962C8B-B14F-4D97-AF65-F5344CB8AC3E}">
        <p14:creationId xmlns:p14="http://schemas.microsoft.com/office/powerpoint/2010/main" val="107046716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[Han]</a:t>
            </a:r>
          </a:p>
        </p:txBody>
      </p:sp>
      <p:sp>
        <p:nvSpPr>
          <p:cNvPr id="4" name="Slide Number Placeholder 3"/>
          <p:cNvSpPr>
            <a:spLocks noGrp="1"/>
          </p:cNvSpPr>
          <p:nvPr>
            <p:ph type="sldNum" sz="quarter" idx="5"/>
          </p:nvPr>
        </p:nvSpPr>
        <p:spPr/>
        <p:txBody>
          <a:bodyPr/>
          <a:lstStyle/>
          <a:p>
            <a:fld id="{7223388D-FD53-4933-A52C-A66D1114AAF0}" type="slidenum">
              <a:rPr lang="en-US" smtClean="0"/>
              <a:t>50</a:t>
            </a:fld>
            <a:endParaRPr lang="en-US"/>
          </a:p>
        </p:txBody>
      </p:sp>
    </p:spTree>
    <p:extLst>
      <p:ext uri="{BB962C8B-B14F-4D97-AF65-F5344CB8AC3E}">
        <p14:creationId xmlns:p14="http://schemas.microsoft.com/office/powerpoint/2010/main" val="321226082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[Han]</a:t>
            </a:r>
          </a:p>
        </p:txBody>
      </p:sp>
      <p:sp>
        <p:nvSpPr>
          <p:cNvPr id="4" name="Slide Number Placeholder 3"/>
          <p:cNvSpPr>
            <a:spLocks noGrp="1"/>
          </p:cNvSpPr>
          <p:nvPr>
            <p:ph type="sldNum" sz="quarter" idx="5"/>
          </p:nvPr>
        </p:nvSpPr>
        <p:spPr/>
        <p:txBody>
          <a:bodyPr/>
          <a:lstStyle/>
          <a:p>
            <a:fld id="{7223388D-FD53-4933-A52C-A66D1114AAF0}" type="slidenum">
              <a:rPr lang="en-US" smtClean="0"/>
              <a:t>51</a:t>
            </a:fld>
            <a:endParaRPr lang="en-US"/>
          </a:p>
        </p:txBody>
      </p:sp>
    </p:spTree>
    <p:extLst>
      <p:ext uri="{BB962C8B-B14F-4D97-AF65-F5344CB8AC3E}">
        <p14:creationId xmlns:p14="http://schemas.microsoft.com/office/powerpoint/2010/main" val="110409374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[Han]</a:t>
            </a:r>
          </a:p>
        </p:txBody>
      </p:sp>
      <p:sp>
        <p:nvSpPr>
          <p:cNvPr id="4" name="Slide Number Placeholder 3"/>
          <p:cNvSpPr>
            <a:spLocks noGrp="1"/>
          </p:cNvSpPr>
          <p:nvPr>
            <p:ph type="sldNum" sz="quarter" idx="5"/>
          </p:nvPr>
        </p:nvSpPr>
        <p:spPr/>
        <p:txBody>
          <a:bodyPr/>
          <a:lstStyle/>
          <a:p>
            <a:fld id="{7223388D-FD53-4933-A52C-A66D1114AAF0}" type="slidenum">
              <a:rPr lang="en-US" smtClean="0"/>
              <a:t>52</a:t>
            </a:fld>
            <a:endParaRPr lang="en-US"/>
          </a:p>
        </p:txBody>
      </p:sp>
    </p:spTree>
    <p:extLst>
      <p:ext uri="{BB962C8B-B14F-4D97-AF65-F5344CB8AC3E}">
        <p14:creationId xmlns:p14="http://schemas.microsoft.com/office/powerpoint/2010/main" val="24796912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[Sajid]</a:t>
            </a:r>
            <a:endParaRPr lang="en-US"/>
          </a:p>
          <a:p>
            <a:r>
              <a:rPr lang="en-US" sz="1200" dirty="0"/>
              <a:t>*Speaking points and the breakdown of this visual representation provides.</a:t>
            </a:r>
            <a:endParaRPr lang="en-US">
              <a:cs typeface="Calibri"/>
            </a:endParaRPr>
          </a:p>
          <a:p>
            <a:endParaRPr lang="en-US" sz="1200" dirty="0"/>
          </a:p>
          <a:p>
            <a:r>
              <a:rPr lang="en-US" sz="1200" dirty="0"/>
              <a:t>*What question(s) does this donut chart show and answer.</a:t>
            </a:r>
            <a:endParaRPr lang="en-US" sz="1200">
              <a:cs typeface="Calibri"/>
            </a:endParaRPr>
          </a:p>
          <a:p>
            <a:endParaRPr lang="en-US" dirty="0"/>
          </a:p>
          <a:p>
            <a:r>
              <a:rPr lang="en-US" sz="1200" dirty="0"/>
              <a:t>In this Donut chart we can see that 64.3% of caffeinated drinks are energy drinks and coffees.</a:t>
            </a:r>
            <a:r>
              <a:rPr lang="en-US"/>
              <a:t> </a:t>
            </a:r>
            <a:endParaRPr lang="en-US" sz="1200">
              <a:cs typeface="Calibri"/>
            </a:endParaRPr>
          </a:p>
          <a:p>
            <a:endParaRPr lang="en-US" sz="1200" dirty="0"/>
          </a:p>
          <a:p>
            <a:r>
              <a:rPr lang="en-US" sz="1200" dirty="0"/>
              <a:t>Two surprising point are 4.3% of waters on the market have caffeine and soft drinks only make up 14.8%</a:t>
            </a:r>
            <a:endParaRPr lang="en-US" sz="1200">
              <a:cs typeface="Calibri"/>
            </a:endParaRPr>
          </a:p>
          <a:p>
            <a:endParaRPr lang="en-US" dirty="0"/>
          </a:p>
        </p:txBody>
      </p:sp>
      <p:sp>
        <p:nvSpPr>
          <p:cNvPr id="4" name="Slide Number Placeholder 3"/>
          <p:cNvSpPr>
            <a:spLocks noGrp="1"/>
          </p:cNvSpPr>
          <p:nvPr>
            <p:ph type="sldNum" sz="quarter" idx="5"/>
          </p:nvPr>
        </p:nvSpPr>
        <p:spPr/>
        <p:txBody>
          <a:bodyPr/>
          <a:lstStyle/>
          <a:p>
            <a:fld id="{7223388D-FD53-4933-A52C-A66D1114AAF0}" type="slidenum">
              <a:rPr lang="en-US" smtClean="0"/>
              <a:t>4</a:t>
            </a:fld>
            <a:endParaRPr lang="en-US"/>
          </a:p>
        </p:txBody>
      </p:sp>
    </p:spTree>
    <p:extLst>
      <p:ext uri="{BB962C8B-B14F-4D97-AF65-F5344CB8AC3E}">
        <p14:creationId xmlns:p14="http://schemas.microsoft.com/office/powerpoint/2010/main" val="9371279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[Sajid]</a:t>
            </a:r>
          </a:p>
          <a:p>
            <a:r>
              <a:rPr lang="en-US" sz="1200" dirty="0"/>
              <a:t>*Speaking Points:</a:t>
            </a:r>
            <a:r>
              <a:rPr lang="en-US"/>
              <a:t> </a:t>
            </a:r>
            <a:r>
              <a:rPr lang="en-US" sz="1200" dirty="0"/>
              <a:t> The distribution is mostly normal except for a really long spine.</a:t>
            </a:r>
            <a:endParaRPr lang="en-US">
              <a:cs typeface="Calibri"/>
            </a:endParaRPr>
          </a:p>
          <a:p>
            <a:r>
              <a:rPr lang="en-US" sz="1200" dirty="0"/>
              <a:t>	</a:t>
            </a:r>
            <a:r>
              <a:rPr lang="en-US"/>
              <a:t>      </a:t>
            </a:r>
            <a:r>
              <a:rPr lang="en-US" sz="1200" dirty="0"/>
              <a:t> A boxplot will show that these are all outliers.</a:t>
            </a:r>
            <a:r>
              <a:rPr lang="en-US"/>
              <a:t> </a:t>
            </a:r>
            <a:endParaRPr lang="en-US" sz="1200">
              <a:cs typeface="Calibri"/>
            </a:endParaRPr>
          </a:p>
          <a:p>
            <a:endParaRPr lang="en-US" dirty="0"/>
          </a:p>
        </p:txBody>
      </p:sp>
      <p:sp>
        <p:nvSpPr>
          <p:cNvPr id="4" name="Slide Number Placeholder 3"/>
          <p:cNvSpPr>
            <a:spLocks noGrp="1"/>
          </p:cNvSpPr>
          <p:nvPr>
            <p:ph type="sldNum" sz="quarter" idx="5"/>
          </p:nvPr>
        </p:nvSpPr>
        <p:spPr/>
        <p:txBody>
          <a:bodyPr/>
          <a:lstStyle/>
          <a:p>
            <a:fld id="{7223388D-FD53-4933-A52C-A66D1114AAF0}" type="slidenum">
              <a:rPr lang="en-US" smtClean="0"/>
              <a:t>5</a:t>
            </a:fld>
            <a:endParaRPr lang="en-US"/>
          </a:p>
        </p:txBody>
      </p:sp>
    </p:spTree>
    <p:extLst>
      <p:ext uri="{BB962C8B-B14F-4D97-AF65-F5344CB8AC3E}">
        <p14:creationId xmlns:p14="http://schemas.microsoft.com/office/powerpoint/2010/main" val="40821310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[Sajid]</a:t>
            </a:r>
            <a:endParaRPr lang="en-US" dirty="0"/>
          </a:p>
        </p:txBody>
      </p:sp>
      <p:sp>
        <p:nvSpPr>
          <p:cNvPr id="4" name="Slide Number Placeholder 3"/>
          <p:cNvSpPr>
            <a:spLocks noGrp="1"/>
          </p:cNvSpPr>
          <p:nvPr>
            <p:ph type="sldNum" sz="quarter" idx="5"/>
          </p:nvPr>
        </p:nvSpPr>
        <p:spPr/>
        <p:txBody>
          <a:bodyPr/>
          <a:lstStyle/>
          <a:p>
            <a:fld id="{7223388D-FD53-4933-A52C-A66D1114AAF0}" type="slidenum">
              <a:rPr lang="en-US" smtClean="0"/>
              <a:t>6</a:t>
            </a:fld>
            <a:endParaRPr lang="en-US"/>
          </a:p>
        </p:txBody>
      </p:sp>
    </p:spTree>
    <p:extLst>
      <p:ext uri="{BB962C8B-B14F-4D97-AF65-F5344CB8AC3E}">
        <p14:creationId xmlns:p14="http://schemas.microsoft.com/office/powerpoint/2010/main" val="21749447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[Sajid]</a:t>
            </a:r>
          </a:p>
          <a:p>
            <a:r>
              <a:rPr lang="en-US" sz="1200" dirty="0"/>
              <a:t>*Speaking Points:</a:t>
            </a:r>
            <a:r>
              <a:rPr lang="en-US"/>
              <a:t> </a:t>
            </a:r>
            <a:r>
              <a:rPr lang="en-US" sz="1200" dirty="0"/>
              <a:t> Speak a little bit about the shape of the distributions.</a:t>
            </a:r>
            <a:r>
              <a:rPr lang="en-US"/>
              <a:t> </a:t>
            </a:r>
            <a:endParaRPr lang="en-US">
              <a:cs typeface="Calibri"/>
            </a:endParaRPr>
          </a:p>
          <a:p>
            <a:r>
              <a:rPr lang="en-US" sz="1200" dirty="0"/>
              <a:t>	They are quite symmetrical now.</a:t>
            </a:r>
            <a:r>
              <a:rPr lang="en-US"/>
              <a:t> </a:t>
            </a:r>
          </a:p>
          <a:p>
            <a:r>
              <a:rPr lang="en-US"/>
              <a:t>	</a:t>
            </a:r>
            <a:r>
              <a:rPr lang="en-US" sz="1200" dirty="0"/>
              <a:t>Three on the left are more spread out than three on the right.</a:t>
            </a:r>
            <a:endParaRPr lang="en-US" sz="1200">
              <a:cs typeface="Calibri"/>
            </a:endParaRPr>
          </a:p>
          <a:p>
            <a:r>
              <a:rPr lang="en-US" sz="1200" dirty="0"/>
              <a:t>	Energy shots have the highest median.</a:t>
            </a:r>
            <a:r>
              <a:rPr lang="en-US"/>
              <a:t> </a:t>
            </a:r>
            <a:endParaRPr lang="en-US" sz="1200">
              <a:cs typeface="Calibri"/>
            </a:endParaRPr>
          </a:p>
          <a:p>
            <a:r>
              <a:rPr lang="en-US" sz="1200" dirty="0"/>
              <a:t>	Soft drinks is bimodal because many soft drinks have no caffeine at all.</a:t>
            </a:r>
            <a:endParaRPr lang="en-US" sz="1200">
              <a:cs typeface="Calibri"/>
            </a:endParaRPr>
          </a:p>
          <a:p>
            <a:endParaRPr lang="en-US" dirty="0"/>
          </a:p>
        </p:txBody>
      </p:sp>
      <p:sp>
        <p:nvSpPr>
          <p:cNvPr id="4" name="Slide Number Placeholder 3"/>
          <p:cNvSpPr>
            <a:spLocks noGrp="1"/>
          </p:cNvSpPr>
          <p:nvPr>
            <p:ph type="sldNum" sz="quarter" idx="5"/>
          </p:nvPr>
        </p:nvSpPr>
        <p:spPr/>
        <p:txBody>
          <a:bodyPr/>
          <a:lstStyle/>
          <a:p>
            <a:fld id="{7223388D-FD53-4933-A52C-A66D1114AAF0}" type="slidenum">
              <a:rPr lang="en-US" smtClean="0"/>
              <a:t>7</a:t>
            </a:fld>
            <a:endParaRPr lang="en-US"/>
          </a:p>
        </p:txBody>
      </p:sp>
    </p:spTree>
    <p:extLst>
      <p:ext uri="{BB962C8B-B14F-4D97-AF65-F5344CB8AC3E}">
        <p14:creationId xmlns:p14="http://schemas.microsoft.com/office/powerpoint/2010/main" val="27693982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[Sajid]</a:t>
            </a:r>
            <a:endParaRPr lang="en-US"/>
          </a:p>
          <a:p>
            <a:r>
              <a:rPr lang="en-US" dirty="0"/>
              <a:t>As the distributions after filtering are symmetric, the mean caffeine content is very similar to the medians of the violin plots.</a:t>
            </a:r>
            <a:endParaRPr lang="en-US">
              <a:cs typeface="Calibri"/>
            </a:endParaRPr>
          </a:p>
          <a:p>
            <a:r>
              <a:rPr lang="en-US" dirty="0"/>
              <a:t>When we tried to analyze mean caffeine content per 100 ml, we noticed that Energy shots are an extremely concentrated dose of caffeine, while you need to drink a lot of soft drinks to get caffeine.</a:t>
            </a:r>
            <a:endParaRPr lang="en-US">
              <a:cs typeface="Calibri"/>
            </a:endParaRPr>
          </a:p>
        </p:txBody>
      </p:sp>
      <p:sp>
        <p:nvSpPr>
          <p:cNvPr id="4" name="Slide Number Placeholder 3"/>
          <p:cNvSpPr>
            <a:spLocks noGrp="1"/>
          </p:cNvSpPr>
          <p:nvPr>
            <p:ph type="sldNum" sz="quarter" idx="5"/>
          </p:nvPr>
        </p:nvSpPr>
        <p:spPr/>
        <p:txBody>
          <a:bodyPr/>
          <a:lstStyle/>
          <a:p>
            <a:fld id="{7223388D-FD53-4933-A52C-A66D1114AAF0}" type="slidenum">
              <a:rPr lang="en-US" smtClean="0"/>
              <a:t>8</a:t>
            </a:fld>
            <a:endParaRPr lang="en-US"/>
          </a:p>
        </p:txBody>
      </p:sp>
    </p:spTree>
    <p:extLst>
      <p:ext uri="{BB962C8B-B14F-4D97-AF65-F5344CB8AC3E}">
        <p14:creationId xmlns:p14="http://schemas.microsoft.com/office/powerpoint/2010/main" val="19309443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[Bekhem]</a:t>
            </a:r>
          </a:p>
        </p:txBody>
      </p:sp>
      <p:sp>
        <p:nvSpPr>
          <p:cNvPr id="4" name="Slide Number Placeholder 3"/>
          <p:cNvSpPr>
            <a:spLocks noGrp="1"/>
          </p:cNvSpPr>
          <p:nvPr>
            <p:ph type="sldNum" sz="quarter" idx="5"/>
          </p:nvPr>
        </p:nvSpPr>
        <p:spPr/>
        <p:txBody>
          <a:bodyPr/>
          <a:lstStyle/>
          <a:p>
            <a:fld id="{7223388D-FD53-4933-A52C-A66D1114AAF0}" type="slidenum">
              <a:rPr lang="en-US" smtClean="0"/>
              <a:t>9</a:t>
            </a:fld>
            <a:endParaRPr lang="en-US"/>
          </a:p>
        </p:txBody>
      </p:sp>
    </p:spTree>
    <p:extLst>
      <p:ext uri="{BB962C8B-B14F-4D97-AF65-F5344CB8AC3E}">
        <p14:creationId xmlns:p14="http://schemas.microsoft.com/office/powerpoint/2010/main" val="6010595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p>
        </p:txBody>
      </p:sp>
      <p:sp>
        <p:nvSpPr>
          <p:cNvPr id="4" name="Date Placeholder 3"/>
          <p:cNvSpPr>
            <a:spLocks noGrp="1"/>
          </p:cNvSpPr>
          <p:nvPr>
            <p:ph type="dt" sz="half" idx="10"/>
          </p:nvPr>
        </p:nvSpPr>
        <p:spPr/>
        <p:txBody>
          <a:bodyPr/>
          <a:lstStyle/>
          <a:p>
            <a:fld id="{3A332BDD-3EF1-414A-BDA9-3D65DFB75245}" type="datetimeFigureOut">
              <a:rPr lang="en-US" smtClean="0"/>
              <a:t>11/14/2022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5D45D5E-2BDA-43BD-B41D-1C6A048C0DE7}"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23503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A332BDD-3EF1-414A-BDA9-3D65DFB75245}" type="datetimeFigureOut">
              <a:rPr lang="en-US" smtClean="0"/>
              <a:t>11/14/2022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5D45D5E-2BDA-43BD-B41D-1C6A048C0DE7}" type="slidenum">
              <a:rPr lang="en-US" smtClean="0"/>
              <a:t>‹#›</a:t>
            </a:fld>
            <a:endParaRPr lang="en-US"/>
          </a:p>
        </p:txBody>
      </p:sp>
    </p:spTree>
    <p:extLst>
      <p:ext uri="{BB962C8B-B14F-4D97-AF65-F5344CB8AC3E}">
        <p14:creationId xmlns:p14="http://schemas.microsoft.com/office/powerpoint/2010/main" val="38536400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A332BDD-3EF1-414A-BDA9-3D65DFB75245}" type="datetimeFigureOut">
              <a:rPr lang="en-US" smtClean="0"/>
              <a:t>11/14/2022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5D45D5E-2BDA-43BD-B41D-1C6A048C0DE7}" type="slidenum">
              <a:rPr lang="en-US" smtClean="0"/>
              <a:t>‹#›</a:t>
            </a:fld>
            <a:endParaRPr lang="en-US"/>
          </a:p>
        </p:txBody>
      </p:sp>
    </p:spTree>
    <p:extLst>
      <p:ext uri="{BB962C8B-B14F-4D97-AF65-F5344CB8AC3E}">
        <p14:creationId xmlns:p14="http://schemas.microsoft.com/office/powerpoint/2010/main" val="38046653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A332BDD-3EF1-414A-BDA9-3D65DFB75245}" type="datetimeFigureOut">
              <a:rPr lang="en-US" smtClean="0"/>
              <a:t>11/14/2022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5D45D5E-2BDA-43BD-B41D-1C6A048C0DE7}" type="slidenum">
              <a:rPr lang="en-US" smtClean="0"/>
              <a:t>‹#›</a:t>
            </a:fld>
            <a:endParaRPr lang="en-US"/>
          </a:p>
        </p:txBody>
      </p:sp>
    </p:spTree>
    <p:extLst>
      <p:ext uri="{BB962C8B-B14F-4D97-AF65-F5344CB8AC3E}">
        <p14:creationId xmlns:p14="http://schemas.microsoft.com/office/powerpoint/2010/main" val="22486855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A332BDD-3EF1-414A-BDA9-3D65DFB75245}" type="datetimeFigureOut">
              <a:rPr lang="en-US" smtClean="0"/>
              <a:t>11/14/2022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5D45D5E-2BDA-43BD-B41D-1C6A048C0DE7}"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438635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A332BDD-3EF1-414A-BDA9-3D65DFB75245}" type="datetimeFigureOut">
              <a:rPr lang="en-US" smtClean="0"/>
              <a:t>11/14/2022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5D45D5E-2BDA-43BD-B41D-1C6A048C0DE7}" type="slidenum">
              <a:rPr lang="en-US" smtClean="0"/>
              <a:t>‹#›</a:t>
            </a:fld>
            <a:endParaRPr lang="en-US"/>
          </a:p>
        </p:txBody>
      </p:sp>
    </p:spTree>
    <p:extLst>
      <p:ext uri="{BB962C8B-B14F-4D97-AF65-F5344CB8AC3E}">
        <p14:creationId xmlns:p14="http://schemas.microsoft.com/office/powerpoint/2010/main" val="36587744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A332BDD-3EF1-414A-BDA9-3D65DFB75245}" type="datetimeFigureOut">
              <a:rPr lang="en-US" smtClean="0"/>
              <a:t>11/14/2022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5D45D5E-2BDA-43BD-B41D-1C6A048C0DE7}" type="slidenum">
              <a:rPr lang="en-US" smtClean="0"/>
              <a:t>‹#›</a:t>
            </a:fld>
            <a:endParaRPr lang="en-US"/>
          </a:p>
        </p:txBody>
      </p:sp>
    </p:spTree>
    <p:extLst>
      <p:ext uri="{BB962C8B-B14F-4D97-AF65-F5344CB8AC3E}">
        <p14:creationId xmlns:p14="http://schemas.microsoft.com/office/powerpoint/2010/main" val="27897597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A332BDD-3EF1-414A-BDA9-3D65DFB75245}" type="datetimeFigureOut">
              <a:rPr lang="en-US" smtClean="0"/>
              <a:t>11/14/2022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5D45D5E-2BDA-43BD-B41D-1C6A048C0DE7}" type="slidenum">
              <a:rPr lang="en-US" smtClean="0"/>
              <a:t>‹#›</a:t>
            </a:fld>
            <a:endParaRPr lang="en-US"/>
          </a:p>
        </p:txBody>
      </p:sp>
    </p:spTree>
    <p:extLst>
      <p:ext uri="{BB962C8B-B14F-4D97-AF65-F5344CB8AC3E}">
        <p14:creationId xmlns:p14="http://schemas.microsoft.com/office/powerpoint/2010/main" val="6017780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3A332BDD-3EF1-414A-BDA9-3D65DFB75245}" type="datetimeFigureOut">
              <a:rPr lang="en-US" smtClean="0"/>
              <a:t>11/14/2022</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95D45D5E-2BDA-43BD-B41D-1C6A048C0DE7}" type="slidenum">
              <a:rPr lang="en-US" smtClean="0"/>
              <a:t>‹#›</a:t>
            </a:fld>
            <a:endParaRPr lang="en-US"/>
          </a:p>
        </p:txBody>
      </p:sp>
    </p:spTree>
    <p:extLst>
      <p:ext uri="{BB962C8B-B14F-4D97-AF65-F5344CB8AC3E}">
        <p14:creationId xmlns:p14="http://schemas.microsoft.com/office/powerpoint/2010/main" val="22580428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3A332BDD-3EF1-414A-BDA9-3D65DFB75245}" type="datetimeFigureOut">
              <a:rPr lang="en-US" smtClean="0"/>
              <a:t>11/14/2022</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95D45D5E-2BDA-43BD-B41D-1C6A048C0DE7}" type="slidenum">
              <a:rPr lang="en-US" smtClean="0"/>
              <a:t>‹#›</a:t>
            </a:fld>
            <a:endParaRPr lang="en-US"/>
          </a:p>
        </p:txBody>
      </p:sp>
    </p:spTree>
    <p:extLst>
      <p:ext uri="{BB962C8B-B14F-4D97-AF65-F5344CB8AC3E}">
        <p14:creationId xmlns:p14="http://schemas.microsoft.com/office/powerpoint/2010/main" val="37246203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A332BDD-3EF1-414A-BDA9-3D65DFB75245}" type="datetimeFigureOut">
              <a:rPr lang="en-US" smtClean="0"/>
              <a:t>11/14/2022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5D45D5E-2BDA-43BD-B41D-1C6A048C0DE7}" type="slidenum">
              <a:rPr lang="en-US" smtClean="0"/>
              <a:t>‹#›</a:t>
            </a:fld>
            <a:endParaRPr lang="en-US"/>
          </a:p>
        </p:txBody>
      </p:sp>
    </p:spTree>
    <p:extLst>
      <p:ext uri="{BB962C8B-B14F-4D97-AF65-F5344CB8AC3E}">
        <p14:creationId xmlns:p14="http://schemas.microsoft.com/office/powerpoint/2010/main" val="23980588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3A332BDD-3EF1-414A-BDA9-3D65DFB75245}" type="datetimeFigureOut">
              <a:rPr lang="en-US" smtClean="0"/>
              <a:t>11/14/2022</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95D45D5E-2BDA-43BD-B41D-1C6A048C0DE7}"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445121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6.xml"/><Relationship Id="rId1" Type="http://schemas.openxmlformats.org/officeDocument/2006/relationships/slideLayout" Target="../slideLayouts/slideLayout7.xml"/><Relationship Id="rId5" Type="http://schemas.openxmlformats.org/officeDocument/2006/relationships/hyperlink" Target="https://www.fda.gov/consumers/consumer-updates/spilling-beans-how-much-caffeine-too-much#:~:text=For%20healthy%20adults%2C%20the%20FDA,associated%20with%20dangerous%2C%20negative%20effects." TargetMode="External"/><Relationship Id="rId4" Type="http://schemas.openxmlformats.org/officeDocument/2006/relationships/image" Target="../media/image37.jpeg"/></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38.png"/><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40.png"/></Relationships>
</file>

<file path=ppt/slides/_rels/slide2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43.jpe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47.jpeg"/></Relationships>
</file>

<file path=ppt/slides/_rels/slide3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50.png"/></Relationships>
</file>

<file path=ppt/slides/_rels/slide3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53.jpeg"/></Relationships>
</file>

<file path=ppt/slides/_rels/slide3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56.jpeg"/><Relationship Id="rId7" Type="http://schemas.openxmlformats.org/officeDocument/2006/relationships/image" Target="../media/image60.png"/><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59.png"/><Relationship Id="rId5" Type="http://schemas.openxmlformats.org/officeDocument/2006/relationships/image" Target="../media/image58.jpeg"/><Relationship Id="rId4" Type="http://schemas.openxmlformats.org/officeDocument/2006/relationships/image" Target="../media/image57.png"/></Relationships>
</file>

<file path=ppt/slides/_rels/slide3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4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68.jpeg"/></Relationships>
</file>

<file path=ppt/slides/_rels/slide4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70.png"/></Relationships>
</file>

<file path=ppt/slides/_rels/slide4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73.png"/></Relationships>
</file>

<file path=ppt/slides/_rels/slide4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5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639370-5AA3-28F6-ED3A-FAA828CC6F66}"/>
              </a:ext>
            </a:extLst>
          </p:cNvPr>
          <p:cNvSpPr>
            <a:spLocks noGrp="1"/>
          </p:cNvSpPr>
          <p:nvPr>
            <p:ph type="ctrTitle" idx="4294967295"/>
          </p:nvPr>
        </p:nvSpPr>
        <p:spPr>
          <a:xfrm>
            <a:off x="712985" y="5640003"/>
            <a:ext cx="3683000" cy="523875"/>
          </a:xfrm>
        </p:spPr>
        <p:txBody>
          <a:bodyPr vert="horz" lIns="91440" tIns="45720" rIns="91440" bIns="45720" rtlCol="0" anchor="b">
            <a:noAutofit/>
          </a:bodyPr>
          <a:lstStyle/>
          <a:p>
            <a:r>
              <a:rPr lang="en-US" sz="3800" u="sng">
                <a:solidFill>
                  <a:srgbClr val="0070C0"/>
                </a:solidFill>
                <a:latin typeface="Angsana New" panose="020B0502040204020203" pitchFamily="18" charset="-34"/>
                <a:cs typeface="Angsana New" panose="020B0502040204020203" pitchFamily="18" charset="-34"/>
              </a:rPr>
              <a:t>Project One Group Six</a:t>
            </a:r>
          </a:p>
        </p:txBody>
      </p:sp>
      <p:sp>
        <p:nvSpPr>
          <p:cNvPr id="3" name="Subtitle 2">
            <a:extLst>
              <a:ext uri="{FF2B5EF4-FFF2-40B4-BE49-F238E27FC236}">
                <a16:creationId xmlns:a16="http://schemas.microsoft.com/office/drawing/2014/main" id="{96012F99-E812-C4F6-E6E6-B0DF2C7FAD80}"/>
              </a:ext>
            </a:extLst>
          </p:cNvPr>
          <p:cNvSpPr>
            <a:spLocks noGrp="1"/>
          </p:cNvSpPr>
          <p:nvPr>
            <p:ph type="subTitle" idx="4294967295"/>
          </p:nvPr>
        </p:nvSpPr>
        <p:spPr>
          <a:xfrm>
            <a:off x="5111787" y="2721899"/>
            <a:ext cx="6664325" cy="1608137"/>
          </a:xfrm>
        </p:spPr>
        <p:txBody>
          <a:bodyPr vert="horz" lIns="91440" tIns="45720" rIns="91440" bIns="45720" rtlCol="0">
            <a:noAutofit/>
          </a:bodyPr>
          <a:lstStyle/>
          <a:p>
            <a:pPr algn="ctr"/>
            <a:r>
              <a:rPr lang="en-US" sz="6000">
                <a:solidFill>
                  <a:schemeClr val="accent3">
                    <a:lumMod val="75000"/>
                  </a:schemeClr>
                </a:solidFill>
                <a:latin typeface="Amasis MT Pro" panose="020B0604020202020204" pitchFamily="18" charset="0"/>
              </a:rPr>
              <a:t>How caffeinated are you?</a:t>
            </a:r>
          </a:p>
        </p:txBody>
      </p:sp>
      <p:pic>
        <p:nvPicPr>
          <p:cNvPr id="5" name="Picture 4" descr="Cup of coffee">
            <a:extLst>
              <a:ext uri="{FF2B5EF4-FFF2-40B4-BE49-F238E27FC236}">
                <a16:creationId xmlns:a16="http://schemas.microsoft.com/office/drawing/2014/main" id="{E50AF479-8713-CC17-12DE-CC59249EACB1}"/>
              </a:ext>
            </a:extLst>
          </p:cNvPr>
          <p:cNvPicPr>
            <a:picLocks noChangeAspect="1"/>
          </p:cNvPicPr>
          <p:nvPr/>
        </p:nvPicPr>
        <p:blipFill rotWithShape="1">
          <a:blip r:embed="rId3">
            <a:extLst>
              <a:ext uri="{28A0092B-C50C-407E-A947-70E740481C1C}">
                <a14:useLocalDpi xmlns:a14="http://schemas.microsoft.com/office/drawing/2010/main" val="0"/>
              </a:ext>
            </a:extLst>
          </a:blip>
          <a:srcRect l="11088" r="29801"/>
          <a:stretch/>
        </p:blipFill>
        <p:spPr>
          <a:xfrm>
            <a:off x="962" y="13722"/>
            <a:ext cx="4727036" cy="5317908"/>
          </a:xfrm>
          <a:prstGeom prst="rect">
            <a:avLst/>
          </a:prstGeom>
        </p:spPr>
      </p:pic>
      <p:sp>
        <p:nvSpPr>
          <p:cNvPr id="6" name="Subtitle 2">
            <a:extLst>
              <a:ext uri="{FF2B5EF4-FFF2-40B4-BE49-F238E27FC236}">
                <a16:creationId xmlns:a16="http://schemas.microsoft.com/office/drawing/2014/main" id="{B0502128-1E5C-A949-007A-C0BF2DB4BB2A}"/>
              </a:ext>
            </a:extLst>
          </p:cNvPr>
          <p:cNvSpPr txBox="1">
            <a:spLocks/>
          </p:cNvSpPr>
          <p:nvPr/>
        </p:nvSpPr>
        <p:spPr>
          <a:xfrm>
            <a:off x="4636524" y="4704624"/>
            <a:ext cx="7614852" cy="1023017"/>
          </a:xfrm>
          <a:prstGeom prst="rect">
            <a:avLst/>
          </a:prstGeom>
        </p:spPr>
        <p:txBody>
          <a:bodyPr vert="horz" lIns="91440" tIns="45720" rIns="91440" bIns="45720" rtlCol="0" anchor="t">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3000">
                <a:solidFill>
                  <a:srgbClr val="990000"/>
                </a:solidFill>
              </a:rPr>
              <a:t>A data breakdown of some caffeinated drinks on the market and their caffeine contents.</a:t>
            </a:r>
          </a:p>
        </p:txBody>
      </p:sp>
      <p:pic>
        <p:nvPicPr>
          <p:cNvPr id="7" name="Picture 6" descr="A person with a beard&#10;&#10;Description automatically generated with medium confidence">
            <a:extLst>
              <a:ext uri="{FF2B5EF4-FFF2-40B4-BE49-F238E27FC236}">
                <a16:creationId xmlns:a16="http://schemas.microsoft.com/office/drawing/2014/main" id="{A24A080B-7706-FF2F-45BE-E446291F3380}"/>
              </a:ext>
            </a:extLst>
          </p:cNvPr>
          <p:cNvPicPr>
            <a:picLocks noChangeAspect="1"/>
          </p:cNvPicPr>
          <p:nvPr/>
        </p:nvPicPr>
        <p:blipFill rotWithShape="1">
          <a:blip r:embed="rId4">
            <a:extLst>
              <a:ext uri="{28A0092B-C50C-407E-A947-70E740481C1C}">
                <a14:useLocalDpi xmlns:a14="http://schemas.microsoft.com/office/drawing/2010/main" val="0"/>
              </a:ext>
            </a:extLst>
          </a:blip>
          <a:srcRect l="24394" t="1670" r="23224" b="17515"/>
          <a:stretch/>
        </p:blipFill>
        <p:spPr>
          <a:xfrm>
            <a:off x="5028171" y="125466"/>
            <a:ext cx="1129056" cy="1422881"/>
          </a:xfrm>
          <a:prstGeom prst="rect">
            <a:avLst/>
          </a:prstGeom>
        </p:spPr>
      </p:pic>
      <p:sp>
        <p:nvSpPr>
          <p:cNvPr id="8" name="Subtitle 2">
            <a:extLst>
              <a:ext uri="{FF2B5EF4-FFF2-40B4-BE49-F238E27FC236}">
                <a16:creationId xmlns:a16="http://schemas.microsoft.com/office/drawing/2014/main" id="{A5CAD6B6-3A45-F9FB-0425-5F563650A1C9}"/>
              </a:ext>
            </a:extLst>
          </p:cNvPr>
          <p:cNvSpPr txBox="1">
            <a:spLocks/>
          </p:cNvSpPr>
          <p:nvPr/>
        </p:nvSpPr>
        <p:spPr>
          <a:xfrm>
            <a:off x="5127983" y="1572097"/>
            <a:ext cx="929431" cy="74210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200">
                <a:solidFill>
                  <a:schemeClr val="accent5">
                    <a:lumMod val="50000"/>
                  </a:schemeClr>
                </a:solidFill>
              </a:rPr>
              <a:t>Sajid Anjum</a:t>
            </a:r>
          </a:p>
        </p:txBody>
      </p:sp>
      <p:sp>
        <p:nvSpPr>
          <p:cNvPr id="9" name="Subtitle 2">
            <a:extLst>
              <a:ext uri="{FF2B5EF4-FFF2-40B4-BE49-F238E27FC236}">
                <a16:creationId xmlns:a16="http://schemas.microsoft.com/office/drawing/2014/main" id="{ACACB5F8-D947-2F28-0F0B-B387A09B1BE3}"/>
              </a:ext>
            </a:extLst>
          </p:cNvPr>
          <p:cNvSpPr txBox="1">
            <a:spLocks/>
          </p:cNvSpPr>
          <p:nvPr/>
        </p:nvSpPr>
        <p:spPr>
          <a:xfrm>
            <a:off x="6707402" y="1548347"/>
            <a:ext cx="1237190" cy="74210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200" err="1">
                <a:solidFill>
                  <a:schemeClr val="accent5">
                    <a:lumMod val="50000"/>
                  </a:schemeClr>
                </a:solidFill>
              </a:rPr>
              <a:t>Bekhem</a:t>
            </a:r>
            <a:r>
              <a:rPr lang="en-US" sz="2200">
                <a:solidFill>
                  <a:schemeClr val="accent5">
                    <a:lumMod val="50000"/>
                  </a:schemeClr>
                </a:solidFill>
              </a:rPr>
              <a:t> Horne</a:t>
            </a:r>
          </a:p>
        </p:txBody>
      </p:sp>
      <p:sp>
        <p:nvSpPr>
          <p:cNvPr id="10" name="Subtitle 2">
            <a:extLst>
              <a:ext uri="{FF2B5EF4-FFF2-40B4-BE49-F238E27FC236}">
                <a16:creationId xmlns:a16="http://schemas.microsoft.com/office/drawing/2014/main" id="{BCF1CBE6-2836-D72B-6A8C-5759A8AD0884}"/>
              </a:ext>
            </a:extLst>
          </p:cNvPr>
          <p:cNvSpPr txBox="1">
            <a:spLocks/>
          </p:cNvSpPr>
          <p:nvPr/>
        </p:nvSpPr>
        <p:spPr>
          <a:xfrm>
            <a:off x="8381018" y="1554541"/>
            <a:ext cx="1416848" cy="896979"/>
          </a:xfrm>
          <a:prstGeom prst="rect">
            <a:avLst/>
          </a:prstGeom>
        </p:spPr>
        <p:txBody>
          <a:bodyPr vert="horz" lIns="91440" tIns="45720" rIns="91440" bIns="45720" rtlCol="0" anchor="t">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200">
                <a:solidFill>
                  <a:schemeClr val="accent5">
                    <a:lumMod val="50000"/>
                  </a:schemeClr>
                </a:solidFill>
              </a:rPr>
              <a:t>Japhet Mwamba</a:t>
            </a:r>
          </a:p>
        </p:txBody>
      </p:sp>
      <p:sp>
        <p:nvSpPr>
          <p:cNvPr id="12" name="Subtitle 2">
            <a:extLst>
              <a:ext uri="{FF2B5EF4-FFF2-40B4-BE49-F238E27FC236}">
                <a16:creationId xmlns:a16="http://schemas.microsoft.com/office/drawing/2014/main" id="{245C5A3E-1FFD-65B9-87D7-111078EBE16E}"/>
              </a:ext>
            </a:extLst>
          </p:cNvPr>
          <p:cNvSpPr txBox="1">
            <a:spLocks/>
          </p:cNvSpPr>
          <p:nvPr/>
        </p:nvSpPr>
        <p:spPr>
          <a:xfrm>
            <a:off x="10122829" y="1548345"/>
            <a:ext cx="1237190" cy="74210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200">
                <a:solidFill>
                  <a:schemeClr val="accent5">
                    <a:lumMod val="50000"/>
                  </a:schemeClr>
                </a:solidFill>
              </a:rPr>
              <a:t>Han Le</a:t>
            </a:r>
          </a:p>
        </p:txBody>
      </p:sp>
      <p:sp>
        <p:nvSpPr>
          <p:cNvPr id="15" name="Rectangle 14">
            <a:extLst>
              <a:ext uri="{FF2B5EF4-FFF2-40B4-BE49-F238E27FC236}">
                <a16:creationId xmlns:a16="http://schemas.microsoft.com/office/drawing/2014/main" id="{FBD517E8-30FD-0ACB-9763-D98EF6D2F03C}"/>
              </a:ext>
            </a:extLst>
          </p:cNvPr>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a:extLst>
              <a:ext uri="{FF2B5EF4-FFF2-40B4-BE49-F238E27FC236}">
                <a16:creationId xmlns:a16="http://schemas.microsoft.com/office/drawing/2014/main" id="{6EA98D4A-3048-F602-7A85-99A43BA7CCDB}"/>
              </a:ext>
            </a:extLst>
          </p:cNvPr>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8" name="Straight Connector 17">
            <a:extLst>
              <a:ext uri="{FF2B5EF4-FFF2-40B4-BE49-F238E27FC236}">
                <a16:creationId xmlns:a16="http://schemas.microsoft.com/office/drawing/2014/main" id="{3075A1FA-F89F-E933-3159-AA5EA8EB31B0}"/>
              </a:ext>
            </a:extLst>
          </p:cNvPr>
          <p:cNvCxnSpPr/>
          <p:nvPr/>
        </p:nvCxnSpPr>
        <p:spPr>
          <a:xfrm>
            <a:off x="5028171" y="4465122"/>
            <a:ext cx="6989658" cy="0"/>
          </a:xfrm>
          <a:prstGeom prst="line">
            <a:avLst/>
          </a:prstGeom>
        </p:spPr>
        <p:style>
          <a:lnRef idx="1">
            <a:schemeClr val="dk1"/>
          </a:lnRef>
          <a:fillRef idx="0">
            <a:schemeClr val="dk1"/>
          </a:fillRef>
          <a:effectRef idx="0">
            <a:schemeClr val="dk1"/>
          </a:effectRef>
          <a:fontRef idx="minor">
            <a:schemeClr val="tx1"/>
          </a:fontRef>
        </p:style>
      </p:cxnSp>
      <p:sp>
        <p:nvSpPr>
          <p:cNvPr id="4" name="Title 1">
            <a:extLst>
              <a:ext uri="{FF2B5EF4-FFF2-40B4-BE49-F238E27FC236}">
                <a16:creationId xmlns:a16="http://schemas.microsoft.com/office/drawing/2014/main" id="{1B1691CD-7BBB-7AE7-93DA-1EA2B687B241}"/>
              </a:ext>
            </a:extLst>
          </p:cNvPr>
          <p:cNvSpPr txBox="1">
            <a:spLocks/>
          </p:cNvSpPr>
          <p:nvPr/>
        </p:nvSpPr>
        <p:spPr>
          <a:xfrm>
            <a:off x="8861366" y="369160"/>
            <a:ext cx="3061459" cy="742101"/>
          </a:xfrm>
          <a:prstGeom prst="rect">
            <a:avLst/>
          </a:prstGeom>
        </p:spPr>
        <p:txBody>
          <a:bodyPr vert="horz" lIns="91440" tIns="45720" rIns="91440" bIns="45720" rtlCol="0" anchor="b">
            <a:no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endParaRPr lang="en-US" sz="2400">
              <a:solidFill>
                <a:srgbClr val="00B050"/>
              </a:solidFill>
              <a:latin typeface="Angsana New" panose="020B0502040204020203" pitchFamily="18" charset="-34"/>
              <a:cs typeface="Angsana New" panose="020B0502040204020203" pitchFamily="18" charset="-34"/>
            </a:endParaRPr>
          </a:p>
        </p:txBody>
      </p:sp>
      <p:pic>
        <p:nvPicPr>
          <p:cNvPr id="13" name="Picture 12">
            <a:extLst>
              <a:ext uri="{FF2B5EF4-FFF2-40B4-BE49-F238E27FC236}">
                <a16:creationId xmlns:a16="http://schemas.microsoft.com/office/drawing/2014/main" id="{E376CCC2-C5E6-CCED-B304-99E4AB77C1F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26022" y="160225"/>
            <a:ext cx="854691" cy="1394316"/>
          </a:xfrm>
          <a:prstGeom prst="rect">
            <a:avLst/>
          </a:prstGeom>
        </p:spPr>
      </p:pic>
      <p:pic>
        <p:nvPicPr>
          <p:cNvPr id="19" name="Picture 19" descr="A picture containing outdoor, snow, person, posing&#10;&#10;Description automatically generated">
            <a:extLst>
              <a:ext uri="{FF2B5EF4-FFF2-40B4-BE49-F238E27FC236}">
                <a16:creationId xmlns:a16="http://schemas.microsoft.com/office/drawing/2014/main" id="{EA58E209-86E7-70FE-DD3C-5BC39F06DF99}"/>
              </a:ext>
            </a:extLst>
          </p:cNvPr>
          <p:cNvPicPr>
            <a:picLocks noChangeAspect="1"/>
          </p:cNvPicPr>
          <p:nvPr/>
        </p:nvPicPr>
        <p:blipFill>
          <a:blip r:embed="rId6"/>
          <a:stretch>
            <a:fillRect/>
          </a:stretch>
        </p:blipFill>
        <p:spPr>
          <a:xfrm>
            <a:off x="10248900" y="34180"/>
            <a:ext cx="1174377" cy="1511671"/>
          </a:xfrm>
          <a:prstGeom prst="rect">
            <a:avLst/>
          </a:prstGeom>
        </p:spPr>
      </p:pic>
    </p:spTree>
    <p:extLst>
      <p:ext uri="{BB962C8B-B14F-4D97-AF65-F5344CB8AC3E}">
        <p14:creationId xmlns:p14="http://schemas.microsoft.com/office/powerpoint/2010/main" val="3457157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400"/>
                                        <p:tgtEl>
                                          <p:spTgt spid="3">
                                            <p:txEl>
                                              <p:pRg st="0" end="0"/>
                                            </p:txEl>
                                          </p:spTgt>
                                        </p:tgtEl>
                                      </p:cBhvr>
                                    </p:animEffect>
                                  </p:childTnLst>
                                </p:cTn>
                              </p:par>
                              <p:par>
                                <p:cTn id="8" presetID="10" presetClass="entr" presetSubtype="0" fill="hold" grpId="0" nodeType="withEffect">
                                  <p:stCondLst>
                                    <p:cond delay="1000"/>
                                  </p:stCondLst>
                                  <p:iterate type="lt">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400"/>
                                        <p:tgtEl>
                                          <p:spTgt spid="2"/>
                                        </p:tgtEl>
                                      </p:cBhvr>
                                    </p:animEffect>
                                  </p:childTnLst>
                                </p:cTn>
                              </p:par>
                              <p:par>
                                <p:cTn id="11" presetID="10" presetClass="entr" presetSubtype="0" fill="hold" grpId="0" nodeType="withEffect" nodePh="1">
                                  <p:stCondLst>
                                    <p:cond delay="1000"/>
                                  </p:stCondLst>
                                  <p:endCondLst>
                                    <p:cond evt="begin" delay="0">
                                      <p:tn val="11"/>
                                    </p:cond>
                                  </p:endCondLst>
                                  <p:iterate type="lt">
                                    <p:tmPct val="10000"/>
                                  </p:iterate>
                                  <p:childTnLst>
                                    <p:set>
                                      <p:cBhvr>
                                        <p:cTn id="12" dur="1" fill="hold">
                                          <p:stCondLst>
                                            <p:cond delay="0"/>
                                          </p:stCondLst>
                                        </p:cTn>
                                        <p:tgtEl>
                                          <p:spTgt spid="4"/>
                                        </p:tgtEl>
                                        <p:attrNameLst>
                                          <p:attrName>style.visibility</p:attrName>
                                        </p:attrNameLst>
                                      </p:cBhvr>
                                      <p:to>
                                        <p:strVal val="visible"/>
                                      </p:to>
                                    </p:set>
                                    <p:animEffect transition="in" filter="fade">
                                      <p:cBhvr>
                                        <p:cTn id="13" dur="4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4" grpId="0"/>
    </p:bldLst>
  </p:timing>
</p:sld>
</file>

<file path=ppt/slides/slide10.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D2249EF-2651-A2F0-383C-71E2E4FDE8E6}"/>
              </a:ext>
            </a:extLst>
          </p:cNvPr>
          <p:cNvSpPr/>
          <p:nvPr/>
        </p:nvSpPr>
        <p:spPr>
          <a:xfrm>
            <a:off x="0" y="6305797"/>
            <a:ext cx="12192000" cy="552203"/>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8" name="Picture 7">
            <a:extLst>
              <a:ext uri="{FF2B5EF4-FFF2-40B4-BE49-F238E27FC236}">
                <a16:creationId xmlns:a16="http://schemas.microsoft.com/office/drawing/2014/main" id="{9A6A5AAC-C636-0FE3-0F0E-016C5F056D5D}"/>
              </a:ext>
            </a:extLst>
          </p:cNvPr>
          <p:cNvPicPr>
            <a:picLocks noChangeAspect="1"/>
          </p:cNvPicPr>
          <p:nvPr/>
        </p:nvPicPr>
        <p:blipFill>
          <a:blip r:embed="rId3"/>
          <a:stretch>
            <a:fillRect/>
          </a:stretch>
        </p:blipFill>
        <p:spPr>
          <a:xfrm>
            <a:off x="285750" y="816930"/>
            <a:ext cx="11620500" cy="5857875"/>
          </a:xfrm>
          <a:prstGeom prst="rect">
            <a:avLst/>
          </a:prstGeom>
        </p:spPr>
      </p:pic>
      <p:sp>
        <p:nvSpPr>
          <p:cNvPr id="3" name="Subtitle 2">
            <a:extLst>
              <a:ext uri="{FF2B5EF4-FFF2-40B4-BE49-F238E27FC236}">
                <a16:creationId xmlns:a16="http://schemas.microsoft.com/office/drawing/2014/main" id="{E35EEF1C-7FE8-1F9A-C54A-468F41056005}"/>
              </a:ext>
            </a:extLst>
          </p:cNvPr>
          <p:cNvSpPr txBox="1">
            <a:spLocks/>
          </p:cNvSpPr>
          <p:nvPr/>
        </p:nvSpPr>
        <p:spPr>
          <a:xfrm>
            <a:off x="120442" y="184409"/>
            <a:ext cx="10660972" cy="615067"/>
          </a:xfrm>
          <a:prstGeom prst="rect">
            <a:avLst/>
          </a:prstGeom>
        </p:spPr>
        <p:txBody>
          <a:bodyPr vert="horz" lIns="91440" tIns="45720" rIns="9144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3500" dirty="0">
                <a:solidFill>
                  <a:schemeClr val="accent1">
                    <a:lumMod val="75000"/>
                  </a:schemeClr>
                </a:solidFill>
                <a:latin typeface="Amasis MT Pro" panose="020B0604020202020204" pitchFamily="18" charset="0"/>
              </a:rPr>
              <a:t>What are the best types if you are counting calories?</a:t>
            </a:r>
          </a:p>
        </p:txBody>
      </p:sp>
      <p:sp>
        <p:nvSpPr>
          <p:cNvPr id="9" name="Subtitle 2">
            <a:extLst>
              <a:ext uri="{FF2B5EF4-FFF2-40B4-BE49-F238E27FC236}">
                <a16:creationId xmlns:a16="http://schemas.microsoft.com/office/drawing/2014/main" id="{8DB5F1AF-E84C-3CAA-2824-0706E8DC0595}"/>
              </a:ext>
            </a:extLst>
          </p:cNvPr>
          <p:cNvSpPr txBox="1">
            <a:spLocks/>
          </p:cNvSpPr>
          <p:nvPr/>
        </p:nvSpPr>
        <p:spPr>
          <a:xfrm>
            <a:off x="7494327" y="1374529"/>
            <a:ext cx="4138973" cy="1072124"/>
          </a:xfrm>
          <a:prstGeom prst="rect">
            <a:avLst/>
          </a:prstGeom>
        </p:spPr>
        <p:txBody>
          <a:bodyPr vert="horz" lIns="91440" tIns="45720" rIns="9144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nSpc>
                <a:spcPct val="100000"/>
              </a:lnSpc>
              <a:spcBef>
                <a:spcPts val="0"/>
              </a:spcBef>
              <a:spcAft>
                <a:spcPts val="0"/>
              </a:spcAft>
              <a:buNone/>
            </a:pPr>
            <a:r>
              <a:rPr lang="en-US" sz="1800" dirty="0">
                <a:solidFill>
                  <a:srgbClr val="FF0000"/>
                </a:solidFill>
                <a:latin typeface="Amasis MT Pro" panose="020B0604020202020204" pitchFamily="18" charset="0"/>
              </a:rPr>
              <a:t>This distribution is filtered to exclude diet energy drinks (energy drinks with 10 calories or less)</a:t>
            </a:r>
          </a:p>
        </p:txBody>
      </p:sp>
      <p:sp>
        <p:nvSpPr>
          <p:cNvPr id="6" name="Subtitle 2">
            <a:extLst>
              <a:ext uri="{FF2B5EF4-FFF2-40B4-BE49-F238E27FC236}">
                <a16:creationId xmlns:a16="http://schemas.microsoft.com/office/drawing/2014/main" id="{8A7B4074-BE43-7F44-0451-62AEBFB068F2}"/>
              </a:ext>
            </a:extLst>
          </p:cNvPr>
          <p:cNvSpPr txBox="1">
            <a:spLocks/>
          </p:cNvSpPr>
          <p:nvPr/>
        </p:nvSpPr>
        <p:spPr>
          <a:xfrm>
            <a:off x="7042064" y="3651177"/>
            <a:ext cx="4591235" cy="546769"/>
          </a:xfrm>
          <a:prstGeom prst="rect">
            <a:avLst/>
          </a:prstGeom>
        </p:spPr>
        <p:txBody>
          <a:bodyPr vert="horz" lIns="91440" tIns="45720" rIns="9144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nSpc>
                <a:spcPct val="100000"/>
              </a:lnSpc>
              <a:spcBef>
                <a:spcPts val="0"/>
              </a:spcBef>
              <a:spcAft>
                <a:spcPts val="0"/>
              </a:spcAft>
              <a:buNone/>
            </a:pPr>
            <a:r>
              <a:rPr lang="en-US" sz="2400" dirty="0">
                <a:solidFill>
                  <a:srgbClr val="002060"/>
                </a:solidFill>
                <a:latin typeface="Amasis MT Pro" panose="020B0604020202020204" pitchFamily="18" charset="0"/>
              </a:rPr>
              <a:t>Coffee is no longer so rogue</a:t>
            </a:r>
          </a:p>
        </p:txBody>
      </p:sp>
      <p:sp>
        <p:nvSpPr>
          <p:cNvPr id="10" name="Subtitle 2">
            <a:extLst>
              <a:ext uri="{FF2B5EF4-FFF2-40B4-BE49-F238E27FC236}">
                <a16:creationId xmlns:a16="http://schemas.microsoft.com/office/drawing/2014/main" id="{3D8516FC-D1BE-EB0D-1DE6-D1C3D469DC24}"/>
              </a:ext>
            </a:extLst>
          </p:cNvPr>
          <p:cNvSpPr txBox="1">
            <a:spLocks/>
          </p:cNvSpPr>
          <p:nvPr/>
        </p:nvSpPr>
        <p:spPr>
          <a:xfrm>
            <a:off x="7042064" y="4267727"/>
            <a:ext cx="4591235" cy="870150"/>
          </a:xfrm>
          <a:prstGeom prst="rect">
            <a:avLst/>
          </a:prstGeom>
        </p:spPr>
        <p:txBody>
          <a:bodyPr vert="horz" lIns="91440" tIns="45720" rIns="9144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nSpc>
                <a:spcPct val="100000"/>
              </a:lnSpc>
              <a:spcBef>
                <a:spcPts val="0"/>
              </a:spcBef>
              <a:spcAft>
                <a:spcPts val="0"/>
              </a:spcAft>
              <a:buNone/>
            </a:pPr>
            <a:r>
              <a:rPr lang="en-US" sz="2400" dirty="0">
                <a:solidFill>
                  <a:srgbClr val="002060"/>
                </a:solidFill>
                <a:latin typeface="Amasis MT Pro" panose="020B0604020202020204" pitchFamily="18" charset="0"/>
              </a:rPr>
              <a:t>Soft Drinks outliers are weirdly symmetric</a:t>
            </a:r>
          </a:p>
        </p:txBody>
      </p:sp>
      <p:sp>
        <p:nvSpPr>
          <p:cNvPr id="12" name="Subtitle 2">
            <a:extLst>
              <a:ext uri="{FF2B5EF4-FFF2-40B4-BE49-F238E27FC236}">
                <a16:creationId xmlns:a16="http://schemas.microsoft.com/office/drawing/2014/main" id="{1F0DA8B2-851D-B023-889B-126C92E4D395}"/>
              </a:ext>
            </a:extLst>
          </p:cNvPr>
          <p:cNvSpPr txBox="1">
            <a:spLocks/>
          </p:cNvSpPr>
          <p:nvPr/>
        </p:nvSpPr>
        <p:spPr>
          <a:xfrm>
            <a:off x="7042063" y="5203292"/>
            <a:ext cx="4591235" cy="870150"/>
          </a:xfrm>
          <a:prstGeom prst="rect">
            <a:avLst/>
          </a:prstGeom>
        </p:spPr>
        <p:txBody>
          <a:bodyPr vert="horz" lIns="91440" tIns="45720" rIns="9144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nSpc>
                <a:spcPct val="100000"/>
              </a:lnSpc>
              <a:spcBef>
                <a:spcPts val="0"/>
              </a:spcBef>
              <a:spcAft>
                <a:spcPts val="0"/>
              </a:spcAft>
              <a:buNone/>
            </a:pPr>
            <a:r>
              <a:rPr lang="en-US" sz="2400" dirty="0">
                <a:solidFill>
                  <a:srgbClr val="002060"/>
                </a:solidFill>
                <a:latin typeface="Amasis MT Pro" panose="020B0604020202020204" pitchFamily="18" charset="0"/>
              </a:rPr>
              <a:t>We will get rid of outliers.</a:t>
            </a:r>
          </a:p>
        </p:txBody>
      </p:sp>
      <p:sp>
        <p:nvSpPr>
          <p:cNvPr id="14" name="Subtitle 2">
            <a:extLst>
              <a:ext uri="{FF2B5EF4-FFF2-40B4-BE49-F238E27FC236}">
                <a16:creationId xmlns:a16="http://schemas.microsoft.com/office/drawing/2014/main" id="{17EEAE60-A49C-9D69-DE5F-14D6E2BC3D7F}"/>
              </a:ext>
            </a:extLst>
          </p:cNvPr>
          <p:cNvSpPr txBox="1">
            <a:spLocks/>
          </p:cNvSpPr>
          <p:nvPr/>
        </p:nvSpPr>
        <p:spPr>
          <a:xfrm>
            <a:off x="7315200" y="2446653"/>
            <a:ext cx="4318099" cy="679169"/>
          </a:xfrm>
          <a:prstGeom prst="rect">
            <a:avLst/>
          </a:prstGeom>
        </p:spPr>
        <p:txBody>
          <a:bodyPr vert="horz" lIns="91440" tIns="45720" rIns="9144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nSpc>
                <a:spcPct val="100000"/>
              </a:lnSpc>
              <a:spcBef>
                <a:spcPts val="0"/>
              </a:spcBef>
              <a:spcAft>
                <a:spcPts val="0"/>
              </a:spcAft>
              <a:buNone/>
            </a:pPr>
            <a:r>
              <a:rPr lang="en-US" sz="1800" dirty="0">
                <a:solidFill>
                  <a:srgbClr val="FF0000"/>
                </a:solidFill>
                <a:latin typeface="Amasis MT Pro" panose="020B0604020202020204" pitchFamily="18" charset="0"/>
              </a:rPr>
              <a:t>No filtration done for energy shots, water, and tea since majority are low calorie.</a:t>
            </a:r>
          </a:p>
        </p:txBody>
      </p:sp>
    </p:spTree>
    <p:extLst>
      <p:ext uri="{BB962C8B-B14F-4D97-AF65-F5344CB8AC3E}">
        <p14:creationId xmlns:p14="http://schemas.microsoft.com/office/powerpoint/2010/main" val="2480214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4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4"/>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6"/>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10"/>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9" grpId="0"/>
      <p:bldP spid="6" grpId="0"/>
      <p:bldP spid="10" grpId="0"/>
      <p:bldP spid="12" grpId="0"/>
      <p:bldP spid="14" grpId="0"/>
    </p:bldLst>
  </p:timing>
</p:sld>
</file>

<file path=ppt/slides/slide11.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E35EEF1C-7FE8-1F9A-C54A-468F41056005}"/>
              </a:ext>
            </a:extLst>
          </p:cNvPr>
          <p:cNvSpPr txBox="1">
            <a:spLocks/>
          </p:cNvSpPr>
          <p:nvPr/>
        </p:nvSpPr>
        <p:spPr>
          <a:xfrm>
            <a:off x="120442" y="184409"/>
            <a:ext cx="6078477" cy="615067"/>
          </a:xfrm>
          <a:prstGeom prst="rect">
            <a:avLst/>
          </a:prstGeom>
        </p:spPr>
        <p:txBody>
          <a:bodyPr vert="horz" lIns="91440" tIns="45720" rIns="9144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3500" dirty="0">
                <a:solidFill>
                  <a:schemeClr val="accent1">
                    <a:lumMod val="75000"/>
                  </a:schemeClr>
                </a:solidFill>
                <a:latin typeface="Amasis MT Pro" panose="020B0604020202020204" pitchFamily="18" charset="0"/>
              </a:rPr>
              <a:t>What are the best types if you are counting calories?</a:t>
            </a:r>
          </a:p>
        </p:txBody>
      </p:sp>
      <p:pic>
        <p:nvPicPr>
          <p:cNvPr id="2" name="Picture 1">
            <a:extLst>
              <a:ext uri="{FF2B5EF4-FFF2-40B4-BE49-F238E27FC236}">
                <a16:creationId xmlns:a16="http://schemas.microsoft.com/office/drawing/2014/main" id="{83F5E35D-B7D7-C68D-F348-39A63BB112DD}"/>
              </a:ext>
            </a:extLst>
          </p:cNvPr>
          <p:cNvPicPr>
            <a:picLocks noChangeAspect="1"/>
          </p:cNvPicPr>
          <p:nvPr/>
        </p:nvPicPr>
        <p:blipFill>
          <a:blip r:embed="rId3"/>
          <a:stretch>
            <a:fillRect/>
          </a:stretch>
        </p:blipFill>
        <p:spPr>
          <a:xfrm>
            <a:off x="281170" y="1436649"/>
            <a:ext cx="5620863" cy="4737585"/>
          </a:xfrm>
          <a:prstGeom prst="rect">
            <a:avLst/>
          </a:prstGeom>
        </p:spPr>
      </p:pic>
      <p:pic>
        <p:nvPicPr>
          <p:cNvPr id="7" name="Picture 6">
            <a:extLst>
              <a:ext uri="{FF2B5EF4-FFF2-40B4-BE49-F238E27FC236}">
                <a16:creationId xmlns:a16="http://schemas.microsoft.com/office/drawing/2014/main" id="{58304D3F-9BDB-8005-80DB-9D8D1D900567}"/>
              </a:ext>
            </a:extLst>
          </p:cNvPr>
          <p:cNvPicPr>
            <a:picLocks noChangeAspect="1"/>
          </p:cNvPicPr>
          <p:nvPr/>
        </p:nvPicPr>
        <p:blipFill>
          <a:blip r:embed="rId4"/>
          <a:stretch>
            <a:fillRect/>
          </a:stretch>
        </p:blipFill>
        <p:spPr>
          <a:xfrm>
            <a:off x="6289969" y="1436649"/>
            <a:ext cx="5620864" cy="4806246"/>
          </a:xfrm>
          <a:prstGeom prst="rect">
            <a:avLst/>
          </a:prstGeom>
        </p:spPr>
      </p:pic>
      <p:sp>
        <p:nvSpPr>
          <p:cNvPr id="8" name="Subtitle 2">
            <a:extLst>
              <a:ext uri="{FF2B5EF4-FFF2-40B4-BE49-F238E27FC236}">
                <a16:creationId xmlns:a16="http://schemas.microsoft.com/office/drawing/2014/main" id="{9F3D9801-DDC6-92AD-51F9-547B671FD290}"/>
              </a:ext>
            </a:extLst>
          </p:cNvPr>
          <p:cNvSpPr txBox="1">
            <a:spLocks/>
          </p:cNvSpPr>
          <p:nvPr/>
        </p:nvSpPr>
        <p:spPr>
          <a:xfrm>
            <a:off x="7631875" y="309265"/>
            <a:ext cx="3158837" cy="980421"/>
          </a:xfrm>
          <a:prstGeom prst="rect">
            <a:avLst/>
          </a:prstGeom>
        </p:spPr>
        <p:txBody>
          <a:bodyPr vert="horz" lIns="91440" tIns="45720" rIns="9144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a:solidFill>
                  <a:schemeClr val="tx1"/>
                </a:solidFill>
                <a:latin typeface="Amasis MT Pro" panose="020B0604020202020204" pitchFamily="18" charset="0"/>
              </a:rPr>
              <a:t>Data filtered to remove diet beverages and any outliers.</a:t>
            </a:r>
          </a:p>
        </p:txBody>
      </p:sp>
      <p:sp>
        <p:nvSpPr>
          <p:cNvPr id="9" name="TextBox 8">
            <a:extLst>
              <a:ext uri="{FF2B5EF4-FFF2-40B4-BE49-F238E27FC236}">
                <a16:creationId xmlns:a16="http://schemas.microsoft.com/office/drawing/2014/main" id="{D6E6BBF0-F12B-D097-3565-C390EFF77A3A}"/>
              </a:ext>
            </a:extLst>
          </p:cNvPr>
          <p:cNvSpPr txBox="1"/>
          <p:nvPr/>
        </p:nvSpPr>
        <p:spPr>
          <a:xfrm rot="16200000">
            <a:off x="68082" y="3898343"/>
            <a:ext cx="667170" cy="338554"/>
          </a:xfrm>
          <a:prstGeom prst="rect">
            <a:avLst/>
          </a:prstGeom>
          <a:noFill/>
        </p:spPr>
        <p:txBody>
          <a:bodyPr wrap="none" rtlCol="0">
            <a:spAutoFit/>
          </a:bodyPr>
          <a:lstStyle/>
          <a:p>
            <a:r>
              <a:rPr lang="en-US" sz="1600" dirty="0"/>
              <a:t>Mean</a:t>
            </a:r>
          </a:p>
        </p:txBody>
      </p:sp>
      <p:sp>
        <p:nvSpPr>
          <p:cNvPr id="10" name="TextBox 9">
            <a:extLst>
              <a:ext uri="{FF2B5EF4-FFF2-40B4-BE49-F238E27FC236}">
                <a16:creationId xmlns:a16="http://schemas.microsoft.com/office/drawing/2014/main" id="{A801CB11-E574-F6D3-0880-3BFDACAEB074}"/>
              </a:ext>
            </a:extLst>
          </p:cNvPr>
          <p:cNvSpPr txBox="1"/>
          <p:nvPr/>
        </p:nvSpPr>
        <p:spPr>
          <a:xfrm rot="16200000">
            <a:off x="6066696" y="4363620"/>
            <a:ext cx="667170" cy="338554"/>
          </a:xfrm>
          <a:prstGeom prst="rect">
            <a:avLst/>
          </a:prstGeom>
          <a:noFill/>
        </p:spPr>
        <p:txBody>
          <a:bodyPr wrap="none" rtlCol="0">
            <a:spAutoFit/>
          </a:bodyPr>
          <a:lstStyle/>
          <a:p>
            <a:r>
              <a:rPr lang="en-US" sz="1600" dirty="0"/>
              <a:t>Mean</a:t>
            </a:r>
          </a:p>
        </p:txBody>
      </p:sp>
    </p:spTree>
    <p:extLst>
      <p:ext uri="{BB962C8B-B14F-4D97-AF65-F5344CB8AC3E}">
        <p14:creationId xmlns:p14="http://schemas.microsoft.com/office/powerpoint/2010/main" val="3996563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4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615FB05-DF41-77C7-9254-1E286A074AA8}"/>
              </a:ext>
            </a:extLst>
          </p:cNvPr>
          <p:cNvSpPr/>
          <p:nvPr/>
        </p:nvSpPr>
        <p:spPr>
          <a:xfrm>
            <a:off x="0" y="6305797"/>
            <a:ext cx="12192000" cy="552203"/>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4" name="Picture 3">
            <a:extLst>
              <a:ext uri="{FF2B5EF4-FFF2-40B4-BE49-F238E27FC236}">
                <a16:creationId xmlns:a16="http://schemas.microsoft.com/office/drawing/2014/main" id="{FA09005F-1AF9-DA37-7DD1-1A536D0B1BB9}"/>
              </a:ext>
            </a:extLst>
          </p:cNvPr>
          <p:cNvPicPr>
            <a:picLocks noChangeAspect="1"/>
          </p:cNvPicPr>
          <p:nvPr/>
        </p:nvPicPr>
        <p:blipFill>
          <a:blip r:embed="rId3"/>
          <a:stretch>
            <a:fillRect/>
          </a:stretch>
        </p:blipFill>
        <p:spPr>
          <a:xfrm>
            <a:off x="120443" y="756533"/>
            <a:ext cx="10848975" cy="5724525"/>
          </a:xfrm>
          <a:prstGeom prst="rect">
            <a:avLst/>
          </a:prstGeom>
        </p:spPr>
      </p:pic>
      <p:sp>
        <p:nvSpPr>
          <p:cNvPr id="3" name="Subtitle 2">
            <a:extLst>
              <a:ext uri="{FF2B5EF4-FFF2-40B4-BE49-F238E27FC236}">
                <a16:creationId xmlns:a16="http://schemas.microsoft.com/office/drawing/2014/main" id="{E141A0A2-6D56-9977-98C8-893A3610F5DC}"/>
              </a:ext>
            </a:extLst>
          </p:cNvPr>
          <p:cNvSpPr txBox="1">
            <a:spLocks/>
          </p:cNvSpPr>
          <p:nvPr/>
        </p:nvSpPr>
        <p:spPr>
          <a:xfrm>
            <a:off x="120443" y="204330"/>
            <a:ext cx="9522321" cy="552203"/>
          </a:xfrm>
          <a:prstGeom prst="rect">
            <a:avLst/>
          </a:prstGeom>
        </p:spPr>
        <p:txBody>
          <a:bodyPr vert="horz" lIns="91440" tIns="45720" rIns="9144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3000" dirty="0">
                <a:solidFill>
                  <a:srgbClr val="00B0F0"/>
                </a:solidFill>
                <a:latin typeface="Amasis MT Pro" panose="020B0604020202020204" pitchFamily="18" charset="0"/>
              </a:rPr>
              <a:t>Compare Caffeine Distribution for Diet versus Regular.</a:t>
            </a:r>
          </a:p>
        </p:txBody>
      </p:sp>
      <p:sp>
        <p:nvSpPr>
          <p:cNvPr id="13" name="Subtitle 2">
            <a:extLst>
              <a:ext uri="{FF2B5EF4-FFF2-40B4-BE49-F238E27FC236}">
                <a16:creationId xmlns:a16="http://schemas.microsoft.com/office/drawing/2014/main" id="{F69638D4-D093-6A38-69FA-AD86460A7823}"/>
              </a:ext>
            </a:extLst>
          </p:cNvPr>
          <p:cNvSpPr txBox="1">
            <a:spLocks/>
          </p:cNvSpPr>
          <p:nvPr/>
        </p:nvSpPr>
        <p:spPr>
          <a:xfrm>
            <a:off x="6404758" y="990883"/>
            <a:ext cx="3158837" cy="980421"/>
          </a:xfrm>
          <a:prstGeom prst="rect">
            <a:avLst/>
          </a:prstGeom>
        </p:spPr>
        <p:txBody>
          <a:bodyPr vert="horz" lIns="91440" tIns="45720" rIns="9144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a:solidFill>
                  <a:schemeClr val="tx1"/>
                </a:solidFill>
                <a:latin typeface="Amasis MT Pro" panose="020B0604020202020204" pitchFamily="18" charset="0"/>
              </a:rPr>
              <a:t>Data filtered to remove beverages with more than 500 mg of caffeine.</a:t>
            </a:r>
          </a:p>
        </p:txBody>
      </p:sp>
    </p:spTree>
    <p:extLst>
      <p:ext uri="{BB962C8B-B14F-4D97-AF65-F5344CB8AC3E}">
        <p14:creationId xmlns:p14="http://schemas.microsoft.com/office/powerpoint/2010/main" val="20913556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2">
            <a:extLst>
              <a:ext uri="{FF2B5EF4-FFF2-40B4-BE49-F238E27FC236}">
                <a16:creationId xmlns:a16="http://schemas.microsoft.com/office/drawing/2014/main" id="{984565E8-46CD-D23A-6239-247EF219758B}"/>
              </a:ext>
            </a:extLst>
          </p:cNvPr>
          <p:cNvSpPr txBox="1">
            <a:spLocks/>
          </p:cNvSpPr>
          <p:nvPr/>
        </p:nvSpPr>
        <p:spPr>
          <a:xfrm>
            <a:off x="120443" y="204330"/>
            <a:ext cx="9522321" cy="552203"/>
          </a:xfrm>
          <a:prstGeom prst="rect">
            <a:avLst/>
          </a:prstGeom>
        </p:spPr>
        <p:txBody>
          <a:bodyPr vert="horz" lIns="91440" tIns="45720" rIns="9144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3000" dirty="0">
                <a:solidFill>
                  <a:srgbClr val="00B0F0"/>
                </a:solidFill>
                <a:latin typeface="Amasis MT Pro" panose="020B0604020202020204" pitchFamily="18" charset="0"/>
              </a:rPr>
              <a:t>Compare Caffeine Distribution for Diet versus Regular.</a:t>
            </a:r>
          </a:p>
        </p:txBody>
      </p:sp>
      <p:sp>
        <p:nvSpPr>
          <p:cNvPr id="3" name="Subtitle 2">
            <a:extLst>
              <a:ext uri="{FF2B5EF4-FFF2-40B4-BE49-F238E27FC236}">
                <a16:creationId xmlns:a16="http://schemas.microsoft.com/office/drawing/2014/main" id="{A39922F0-BB32-1A09-5FDD-D79B155447E9}"/>
              </a:ext>
            </a:extLst>
          </p:cNvPr>
          <p:cNvSpPr txBox="1">
            <a:spLocks/>
          </p:cNvSpPr>
          <p:nvPr/>
        </p:nvSpPr>
        <p:spPr>
          <a:xfrm>
            <a:off x="337054" y="1459997"/>
            <a:ext cx="4298873" cy="1565844"/>
          </a:xfrm>
          <a:prstGeom prst="rect">
            <a:avLst/>
          </a:prstGeom>
        </p:spPr>
        <p:txBody>
          <a:bodyPr vert="horz" lIns="91440" tIns="45720" rIns="9144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nSpc>
                <a:spcPct val="100000"/>
              </a:lnSpc>
              <a:spcBef>
                <a:spcPts val="0"/>
              </a:spcBef>
              <a:spcAft>
                <a:spcPts val="0"/>
              </a:spcAft>
              <a:buNone/>
            </a:pPr>
            <a:r>
              <a:rPr lang="en-US" sz="2400" dirty="0">
                <a:solidFill>
                  <a:srgbClr val="002060"/>
                </a:solidFill>
                <a:latin typeface="Amasis MT Pro" panose="020B0604020202020204" pitchFamily="18" charset="0"/>
              </a:rPr>
              <a:t>We saw on the previous slide that the distributions of caffeine for diet and regular drinks were not that different.</a:t>
            </a:r>
          </a:p>
        </p:txBody>
      </p:sp>
      <p:sp>
        <p:nvSpPr>
          <p:cNvPr id="4" name="Subtitle 2">
            <a:extLst>
              <a:ext uri="{FF2B5EF4-FFF2-40B4-BE49-F238E27FC236}">
                <a16:creationId xmlns:a16="http://schemas.microsoft.com/office/drawing/2014/main" id="{A72A79D8-6685-DFFD-2DDB-0D6575960867}"/>
              </a:ext>
            </a:extLst>
          </p:cNvPr>
          <p:cNvSpPr txBox="1">
            <a:spLocks/>
          </p:cNvSpPr>
          <p:nvPr/>
        </p:nvSpPr>
        <p:spPr>
          <a:xfrm>
            <a:off x="337054" y="3942434"/>
            <a:ext cx="5101846" cy="1674595"/>
          </a:xfrm>
          <a:prstGeom prst="rect">
            <a:avLst/>
          </a:prstGeom>
        </p:spPr>
        <p:txBody>
          <a:bodyPr vert="horz" lIns="91440" tIns="45720" rIns="9144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nSpc>
                <a:spcPct val="100000"/>
              </a:lnSpc>
              <a:spcBef>
                <a:spcPts val="0"/>
              </a:spcBef>
              <a:spcAft>
                <a:spcPts val="0"/>
              </a:spcAft>
              <a:buNone/>
            </a:pPr>
            <a:r>
              <a:rPr lang="en-US" sz="2400" dirty="0">
                <a:solidFill>
                  <a:srgbClr val="002060"/>
                </a:solidFill>
                <a:latin typeface="Amasis MT Pro" panose="020B0604020202020204" pitchFamily="18" charset="0"/>
              </a:rPr>
              <a:t>We can run a T-Test to decide how likely it is that both caffeine distributions are from the same parent distribution.</a:t>
            </a:r>
          </a:p>
        </p:txBody>
      </p:sp>
      <p:pic>
        <p:nvPicPr>
          <p:cNvPr id="6" name="Picture 5">
            <a:extLst>
              <a:ext uri="{FF2B5EF4-FFF2-40B4-BE49-F238E27FC236}">
                <a16:creationId xmlns:a16="http://schemas.microsoft.com/office/drawing/2014/main" id="{2DCD3EDA-D5AD-2916-9A44-ED7F7DDE2A7E}"/>
              </a:ext>
            </a:extLst>
          </p:cNvPr>
          <p:cNvPicPr>
            <a:picLocks noChangeAspect="1"/>
          </p:cNvPicPr>
          <p:nvPr/>
        </p:nvPicPr>
        <p:blipFill rotWithShape="1">
          <a:blip r:embed="rId2"/>
          <a:srcRect l="-1" r="45492"/>
          <a:stretch/>
        </p:blipFill>
        <p:spPr>
          <a:xfrm>
            <a:off x="6333694" y="1611051"/>
            <a:ext cx="4617836" cy="1661702"/>
          </a:xfrm>
          <a:prstGeom prst="rect">
            <a:avLst/>
          </a:prstGeom>
        </p:spPr>
      </p:pic>
      <p:pic>
        <p:nvPicPr>
          <p:cNvPr id="8" name="Picture 7">
            <a:extLst>
              <a:ext uri="{FF2B5EF4-FFF2-40B4-BE49-F238E27FC236}">
                <a16:creationId xmlns:a16="http://schemas.microsoft.com/office/drawing/2014/main" id="{EA89C7BB-260D-1BCF-272E-BCBFF4110FA3}"/>
              </a:ext>
            </a:extLst>
          </p:cNvPr>
          <p:cNvPicPr>
            <a:picLocks noChangeAspect="1"/>
          </p:cNvPicPr>
          <p:nvPr/>
        </p:nvPicPr>
        <p:blipFill>
          <a:blip r:embed="rId3"/>
          <a:stretch>
            <a:fillRect/>
          </a:stretch>
        </p:blipFill>
        <p:spPr>
          <a:xfrm>
            <a:off x="6096000" y="4416098"/>
            <a:ext cx="5000780" cy="1661701"/>
          </a:xfrm>
          <a:prstGeom prst="rect">
            <a:avLst/>
          </a:prstGeom>
        </p:spPr>
      </p:pic>
      <p:sp>
        <p:nvSpPr>
          <p:cNvPr id="9" name="Subtitle 2">
            <a:extLst>
              <a:ext uri="{FF2B5EF4-FFF2-40B4-BE49-F238E27FC236}">
                <a16:creationId xmlns:a16="http://schemas.microsoft.com/office/drawing/2014/main" id="{AE2EE944-7DAC-D78D-9F4B-F36E3321590F}"/>
              </a:ext>
            </a:extLst>
          </p:cNvPr>
          <p:cNvSpPr txBox="1">
            <a:spLocks/>
          </p:cNvSpPr>
          <p:nvPr/>
        </p:nvSpPr>
        <p:spPr>
          <a:xfrm>
            <a:off x="8215973" y="949524"/>
            <a:ext cx="1426791" cy="413610"/>
          </a:xfrm>
          <a:prstGeom prst="rect">
            <a:avLst/>
          </a:prstGeom>
        </p:spPr>
        <p:txBody>
          <a:bodyPr vert="horz" lIns="91440" tIns="45720" rIns="9144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nSpc>
                <a:spcPct val="100000"/>
              </a:lnSpc>
              <a:spcBef>
                <a:spcPts val="0"/>
              </a:spcBef>
              <a:spcAft>
                <a:spcPts val="0"/>
              </a:spcAft>
              <a:buNone/>
            </a:pPr>
            <a:r>
              <a:rPr lang="en-US" sz="2400" dirty="0">
                <a:solidFill>
                  <a:srgbClr val="FF0000"/>
                </a:solidFill>
                <a:latin typeface="Amasis MT Pro" panose="020B0604020202020204" pitchFamily="18" charset="0"/>
              </a:rPr>
              <a:t>Means</a:t>
            </a:r>
          </a:p>
        </p:txBody>
      </p:sp>
      <p:sp>
        <p:nvSpPr>
          <p:cNvPr id="10" name="Subtitle 2">
            <a:extLst>
              <a:ext uri="{FF2B5EF4-FFF2-40B4-BE49-F238E27FC236}">
                <a16:creationId xmlns:a16="http://schemas.microsoft.com/office/drawing/2014/main" id="{EF2E5F3B-70D5-11D6-1FEA-786DBF06AB68}"/>
              </a:ext>
            </a:extLst>
          </p:cNvPr>
          <p:cNvSpPr txBox="1">
            <a:spLocks/>
          </p:cNvSpPr>
          <p:nvPr/>
        </p:nvSpPr>
        <p:spPr>
          <a:xfrm>
            <a:off x="7951635" y="3684739"/>
            <a:ext cx="1569295" cy="413610"/>
          </a:xfrm>
          <a:prstGeom prst="rect">
            <a:avLst/>
          </a:prstGeom>
        </p:spPr>
        <p:txBody>
          <a:bodyPr vert="horz" lIns="91440" tIns="45720" rIns="9144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nSpc>
                <a:spcPct val="100000"/>
              </a:lnSpc>
              <a:spcBef>
                <a:spcPts val="0"/>
              </a:spcBef>
              <a:spcAft>
                <a:spcPts val="0"/>
              </a:spcAft>
              <a:buNone/>
            </a:pPr>
            <a:r>
              <a:rPr lang="en-US" sz="2400" dirty="0">
                <a:solidFill>
                  <a:srgbClr val="FF0000"/>
                </a:solidFill>
                <a:latin typeface="Amasis MT Pro" panose="020B0604020202020204" pitchFamily="18" charset="0"/>
              </a:rPr>
              <a:t>Variances</a:t>
            </a:r>
          </a:p>
        </p:txBody>
      </p:sp>
    </p:spTree>
    <p:extLst>
      <p:ext uri="{BB962C8B-B14F-4D97-AF65-F5344CB8AC3E}">
        <p14:creationId xmlns:p14="http://schemas.microsoft.com/office/powerpoint/2010/main" val="1246576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9" grpId="0"/>
      <p:bldP spid="1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2">
            <a:extLst>
              <a:ext uri="{FF2B5EF4-FFF2-40B4-BE49-F238E27FC236}">
                <a16:creationId xmlns:a16="http://schemas.microsoft.com/office/drawing/2014/main" id="{984565E8-46CD-D23A-6239-247EF219758B}"/>
              </a:ext>
            </a:extLst>
          </p:cNvPr>
          <p:cNvSpPr txBox="1">
            <a:spLocks/>
          </p:cNvSpPr>
          <p:nvPr/>
        </p:nvSpPr>
        <p:spPr>
          <a:xfrm>
            <a:off x="120443" y="204330"/>
            <a:ext cx="9522321" cy="552203"/>
          </a:xfrm>
          <a:prstGeom prst="rect">
            <a:avLst/>
          </a:prstGeom>
        </p:spPr>
        <p:txBody>
          <a:bodyPr vert="horz" lIns="91440" tIns="45720" rIns="9144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3000" dirty="0">
                <a:solidFill>
                  <a:srgbClr val="00B0F0"/>
                </a:solidFill>
                <a:latin typeface="Amasis MT Pro" panose="020B0604020202020204" pitchFamily="18" charset="0"/>
              </a:rPr>
              <a:t>Compare Caffeine Distribution for Diet versus Regular.</a:t>
            </a:r>
          </a:p>
        </p:txBody>
      </p:sp>
      <p:sp>
        <p:nvSpPr>
          <p:cNvPr id="11" name="Subtitle 2">
            <a:extLst>
              <a:ext uri="{FF2B5EF4-FFF2-40B4-BE49-F238E27FC236}">
                <a16:creationId xmlns:a16="http://schemas.microsoft.com/office/drawing/2014/main" id="{9D4A0262-AA75-34FA-1445-B3C8D47DC3C5}"/>
              </a:ext>
            </a:extLst>
          </p:cNvPr>
          <p:cNvSpPr txBox="1">
            <a:spLocks/>
          </p:cNvSpPr>
          <p:nvPr/>
        </p:nvSpPr>
        <p:spPr>
          <a:xfrm>
            <a:off x="436166" y="3903519"/>
            <a:ext cx="3455751" cy="413610"/>
          </a:xfrm>
          <a:prstGeom prst="rect">
            <a:avLst/>
          </a:prstGeom>
        </p:spPr>
        <p:txBody>
          <a:bodyPr vert="horz" lIns="91440" tIns="45720" rIns="9144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nSpc>
                <a:spcPct val="100000"/>
              </a:lnSpc>
              <a:spcBef>
                <a:spcPts val="0"/>
              </a:spcBef>
              <a:spcAft>
                <a:spcPts val="0"/>
              </a:spcAft>
              <a:buNone/>
            </a:pPr>
            <a:r>
              <a:rPr lang="en-US" sz="2400" dirty="0" err="1">
                <a:solidFill>
                  <a:srgbClr val="FF0000"/>
                </a:solidFill>
                <a:latin typeface="Amasis MT Pro" panose="020B0604020202020204" pitchFamily="18" charset="0"/>
              </a:rPr>
              <a:t>TTest</a:t>
            </a:r>
            <a:r>
              <a:rPr lang="en-US" sz="2400" dirty="0">
                <a:solidFill>
                  <a:srgbClr val="FF0000"/>
                </a:solidFill>
                <a:latin typeface="Amasis MT Pro" panose="020B0604020202020204" pitchFamily="18" charset="0"/>
              </a:rPr>
              <a:t> Statistic:  4.5515</a:t>
            </a:r>
          </a:p>
        </p:txBody>
      </p:sp>
      <p:sp>
        <p:nvSpPr>
          <p:cNvPr id="12" name="Subtitle 2">
            <a:extLst>
              <a:ext uri="{FF2B5EF4-FFF2-40B4-BE49-F238E27FC236}">
                <a16:creationId xmlns:a16="http://schemas.microsoft.com/office/drawing/2014/main" id="{6D904625-EEF8-6F3F-DA1E-1C82C9CA65D4}"/>
              </a:ext>
            </a:extLst>
          </p:cNvPr>
          <p:cNvSpPr txBox="1">
            <a:spLocks/>
          </p:cNvSpPr>
          <p:nvPr/>
        </p:nvSpPr>
        <p:spPr>
          <a:xfrm>
            <a:off x="4001215" y="3903519"/>
            <a:ext cx="4189570" cy="413610"/>
          </a:xfrm>
          <a:prstGeom prst="rect">
            <a:avLst/>
          </a:prstGeom>
        </p:spPr>
        <p:txBody>
          <a:bodyPr vert="horz" lIns="91440" tIns="45720" rIns="9144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nSpc>
                <a:spcPct val="100000"/>
              </a:lnSpc>
              <a:spcBef>
                <a:spcPts val="0"/>
              </a:spcBef>
              <a:spcAft>
                <a:spcPts val="0"/>
              </a:spcAft>
              <a:buNone/>
            </a:pPr>
            <a:r>
              <a:rPr lang="en-US" sz="2400" dirty="0">
                <a:solidFill>
                  <a:srgbClr val="002060"/>
                </a:solidFill>
                <a:latin typeface="Amasis MT Pro" panose="020B0604020202020204" pitchFamily="18" charset="0"/>
              </a:rPr>
              <a:t>Using Stats library from </a:t>
            </a:r>
            <a:r>
              <a:rPr lang="en-US" sz="2400" dirty="0" err="1">
                <a:solidFill>
                  <a:srgbClr val="002060"/>
                </a:solidFill>
                <a:latin typeface="Amasis MT Pro" panose="020B0604020202020204" pitchFamily="18" charset="0"/>
              </a:rPr>
              <a:t>Scipy</a:t>
            </a:r>
            <a:endParaRPr lang="en-US" sz="2400" dirty="0">
              <a:solidFill>
                <a:srgbClr val="002060"/>
              </a:solidFill>
              <a:latin typeface="Amasis MT Pro" panose="020B0604020202020204" pitchFamily="18" charset="0"/>
            </a:endParaRPr>
          </a:p>
        </p:txBody>
      </p:sp>
      <mc:AlternateContent xmlns:mc="http://schemas.openxmlformats.org/markup-compatibility/2006" xmlns:a14="http://schemas.microsoft.com/office/drawing/2010/main">
        <mc:Choice Requires="a14">
          <p:sp>
            <p:nvSpPr>
              <p:cNvPr id="13" name="Subtitle 2">
                <a:extLst>
                  <a:ext uri="{FF2B5EF4-FFF2-40B4-BE49-F238E27FC236}">
                    <a16:creationId xmlns:a16="http://schemas.microsoft.com/office/drawing/2014/main" id="{5622D6C5-49BF-8E3E-1F1E-64D4779939AE}"/>
                  </a:ext>
                </a:extLst>
              </p:cNvPr>
              <p:cNvSpPr txBox="1">
                <a:spLocks/>
              </p:cNvSpPr>
              <p:nvPr/>
            </p:nvSpPr>
            <p:spPr>
              <a:xfrm>
                <a:off x="436166" y="4568827"/>
                <a:ext cx="3455751" cy="413610"/>
              </a:xfrm>
              <a:prstGeom prst="rect">
                <a:avLst/>
              </a:prstGeom>
            </p:spPr>
            <p:txBody>
              <a:bodyPr vert="horz" lIns="91440" tIns="45720" rIns="9144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nSpc>
                    <a:spcPct val="100000"/>
                  </a:lnSpc>
                  <a:spcBef>
                    <a:spcPts val="0"/>
                  </a:spcBef>
                  <a:spcAft>
                    <a:spcPts val="0"/>
                  </a:spcAft>
                  <a:buNone/>
                </a:pPr>
                <a:r>
                  <a:rPr lang="en-US" sz="2400" dirty="0">
                    <a:solidFill>
                      <a:srgbClr val="FF0000"/>
                    </a:solidFill>
                    <a:latin typeface="Amasis MT Pro" panose="020B0604020202020204" pitchFamily="18" charset="0"/>
                  </a:rPr>
                  <a:t>P-Value:  </a:t>
                </a:r>
                <a14:m>
                  <m:oMath xmlns:m="http://schemas.openxmlformats.org/officeDocument/2006/math">
                    <m:r>
                      <a:rPr lang="en-US" sz="2400" i="1" dirty="0" smtClean="0">
                        <a:solidFill>
                          <a:srgbClr val="FF0000"/>
                        </a:solidFill>
                        <a:latin typeface="Cambria Math" panose="02040503050406030204" pitchFamily="18" charset="0"/>
                      </a:rPr>
                      <m:t>1.002</m:t>
                    </m:r>
                    <m:r>
                      <a:rPr lang="en-US" sz="2400" i="1" dirty="0" smtClean="0">
                        <a:solidFill>
                          <a:srgbClr val="FF0000"/>
                        </a:solidFill>
                        <a:latin typeface="Cambria Math" panose="02040503050406030204" pitchFamily="18" charset="0"/>
                        <a:ea typeface="Cambria Math" panose="02040503050406030204" pitchFamily="18" charset="0"/>
                      </a:rPr>
                      <m:t>×</m:t>
                    </m:r>
                    <m:sSup>
                      <m:sSupPr>
                        <m:ctrlPr>
                          <a:rPr lang="en-US" sz="2400" b="0" i="1" dirty="0" smtClean="0">
                            <a:solidFill>
                              <a:srgbClr val="FF0000"/>
                            </a:solidFill>
                            <a:latin typeface="Cambria Math" panose="02040503050406030204" pitchFamily="18" charset="0"/>
                            <a:ea typeface="Cambria Math" panose="02040503050406030204" pitchFamily="18" charset="0"/>
                          </a:rPr>
                        </m:ctrlPr>
                      </m:sSupPr>
                      <m:e>
                        <m:r>
                          <a:rPr lang="en-US" sz="2400" b="0" i="1" dirty="0" smtClean="0">
                            <a:solidFill>
                              <a:srgbClr val="FF0000"/>
                            </a:solidFill>
                            <a:latin typeface="Cambria Math" panose="02040503050406030204" pitchFamily="18" charset="0"/>
                            <a:ea typeface="Cambria Math" panose="02040503050406030204" pitchFamily="18" charset="0"/>
                          </a:rPr>
                          <m:t>10</m:t>
                        </m:r>
                      </m:e>
                      <m:sup>
                        <m:r>
                          <a:rPr lang="en-US" sz="2400" b="0" i="1" dirty="0" smtClean="0">
                            <a:solidFill>
                              <a:srgbClr val="FF0000"/>
                            </a:solidFill>
                            <a:latin typeface="Cambria Math" panose="02040503050406030204" pitchFamily="18" charset="0"/>
                            <a:ea typeface="Cambria Math" panose="02040503050406030204" pitchFamily="18" charset="0"/>
                          </a:rPr>
                          <m:t>−5</m:t>
                        </m:r>
                      </m:sup>
                    </m:sSup>
                  </m:oMath>
                </a14:m>
                <a:endParaRPr lang="en-US" sz="2400" dirty="0">
                  <a:solidFill>
                    <a:srgbClr val="FF0000"/>
                  </a:solidFill>
                  <a:latin typeface="Amasis MT Pro" panose="020B0604020202020204" pitchFamily="18" charset="0"/>
                </a:endParaRPr>
              </a:p>
            </p:txBody>
          </p:sp>
        </mc:Choice>
        <mc:Fallback xmlns="">
          <p:sp>
            <p:nvSpPr>
              <p:cNvPr id="13" name="Subtitle 2">
                <a:extLst>
                  <a:ext uri="{FF2B5EF4-FFF2-40B4-BE49-F238E27FC236}">
                    <a16:creationId xmlns:a16="http://schemas.microsoft.com/office/drawing/2014/main" id="{5622D6C5-49BF-8E3E-1F1E-64D4779939AE}"/>
                  </a:ext>
                </a:extLst>
              </p:cNvPr>
              <p:cNvSpPr txBox="1">
                <a:spLocks noRot="1" noChangeAspect="1" noMove="1" noResize="1" noEditPoints="1" noAdjustHandles="1" noChangeArrowheads="1" noChangeShapeType="1" noTextEdit="1"/>
              </p:cNvSpPr>
              <p:nvPr/>
            </p:nvSpPr>
            <p:spPr>
              <a:xfrm>
                <a:off x="436166" y="4568827"/>
                <a:ext cx="3455751" cy="413610"/>
              </a:xfrm>
              <a:prstGeom prst="rect">
                <a:avLst/>
              </a:prstGeom>
              <a:blipFill>
                <a:blip r:embed="rId2"/>
                <a:stretch>
                  <a:fillRect l="-2827" t="-10294" b="-4558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Subtitle 2">
                <a:extLst>
                  <a:ext uri="{FF2B5EF4-FFF2-40B4-BE49-F238E27FC236}">
                    <a16:creationId xmlns:a16="http://schemas.microsoft.com/office/drawing/2014/main" id="{868B7F36-8EFB-6769-CBC9-46C8FE570D29}"/>
                  </a:ext>
                </a:extLst>
              </p:cNvPr>
              <p:cNvSpPr txBox="1">
                <a:spLocks/>
              </p:cNvSpPr>
              <p:nvPr/>
            </p:nvSpPr>
            <p:spPr>
              <a:xfrm>
                <a:off x="334929" y="1154427"/>
                <a:ext cx="3180168" cy="413610"/>
              </a:xfrm>
              <a:prstGeom prst="rect">
                <a:avLst/>
              </a:prstGeom>
            </p:spPr>
            <p:txBody>
              <a:bodyPr vert="horz" lIns="91440" tIns="45720" rIns="9144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nSpc>
                    <a:spcPct val="100000"/>
                  </a:lnSpc>
                  <a:spcBef>
                    <a:spcPts val="0"/>
                  </a:spcBef>
                  <a:spcAft>
                    <a:spcPts val="0"/>
                  </a:spcAft>
                  <a:buNone/>
                </a:pPr>
                <a:r>
                  <a:rPr lang="en-US" sz="2400" dirty="0">
                    <a:solidFill>
                      <a:srgbClr val="002060"/>
                    </a:solidFill>
                    <a:latin typeface="Amasis MT Pro" panose="020B0604020202020204" pitchFamily="18" charset="0"/>
                  </a:rPr>
                  <a:t>Null Hypothesis </a:t>
                </a:r>
                <a14:m>
                  <m:oMath xmlns:m="http://schemas.openxmlformats.org/officeDocument/2006/math">
                    <m:r>
                      <a:rPr lang="en-US" sz="2400" b="0" i="1" smtClean="0">
                        <a:solidFill>
                          <a:srgbClr val="002060"/>
                        </a:solidFill>
                        <a:latin typeface="Cambria Math" panose="02040503050406030204" pitchFamily="18" charset="0"/>
                      </a:rPr>
                      <m:t>(</m:t>
                    </m:r>
                    <m:sSub>
                      <m:sSubPr>
                        <m:ctrlPr>
                          <a:rPr lang="en-US" sz="2400" b="0" i="1" smtClean="0">
                            <a:solidFill>
                              <a:srgbClr val="002060"/>
                            </a:solidFill>
                            <a:latin typeface="Cambria Math" panose="02040503050406030204" pitchFamily="18" charset="0"/>
                          </a:rPr>
                        </m:ctrlPr>
                      </m:sSubPr>
                      <m:e>
                        <m:r>
                          <a:rPr lang="en-US" sz="2400" b="0" i="1" smtClean="0">
                            <a:solidFill>
                              <a:srgbClr val="002060"/>
                            </a:solidFill>
                            <a:latin typeface="Cambria Math" panose="02040503050406030204" pitchFamily="18" charset="0"/>
                          </a:rPr>
                          <m:t>𝐻</m:t>
                        </m:r>
                      </m:e>
                      <m:sub>
                        <m:r>
                          <a:rPr lang="en-US" sz="2400" b="0" i="1" smtClean="0">
                            <a:solidFill>
                              <a:srgbClr val="002060"/>
                            </a:solidFill>
                            <a:latin typeface="Cambria Math" panose="02040503050406030204" pitchFamily="18" charset="0"/>
                          </a:rPr>
                          <m:t>0</m:t>
                        </m:r>
                      </m:sub>
                    </m:sSub>
                    <m:r>
                      <a:rPr lang="en-US" sz="2400" b="0" i="1" smtClean="0">
                        <a:solidFill>
                          <a:srgbClr val="002060"/>
                        </a:solidFill>
                        <a:latin typeface="Cambria Math" panose="02040503050406030204" pitchFamily="18" charset="0"/>
                      </a:rPr>
                      <m:t>)</m:t>
                    </m:r>
                  </m:oMath>
                </a14:m>
                <a:r>
                  <a:rPr lang="en-US" sz="2400" dirty="0">
                    <a:solidFill>
                      <a:srgbClr val="002060"/>
                    </a:solidFill>
                    <a:latin typeface="Amasis MT Pro" panose="020B0604020202020204" pitchFamily="18" charset="0"/>
                  </a:rPr>
                  <a:t>:  </a:t>
                </a:r>
              </a:p>
            </p:txBody>
          </p:sp>
        </mc:Choice>
        <mc:Fallback xmlns="">
          <p:sp>
            <p:nvSpPr>
              <p:cNvPr id="5" name="Subtitle 2">
                <a:extLst>
                  <a:ext uri="{FF2B5EF4-FFF2-40B4-BE49-F238E27FC236}">
                    <a16:creationId xmlns:a16="http://schemas.microsoft.com/office/drawing/2014/main" id="{868B7F36-8EFB-6769-CBC9-46C8FE570D29}"/>
                  </a:ext>
                </a:extLst>
              </p:cNvPr>
              <p:cNvSpPr txBox="1">
                <a:spLocks noRot="1" noChangeAspect="1" noMove="1" noResize="1" noEditPoints="1" noAdjustHandles="1" noChangeArrowheads="1" noChangeShapeType="1" noTextEdit="1"/>
              </p:cNvSpPr>
              <p:nvPr/>
            </p:nvSpPr>
            <p:spPr>
              <a:xfrm>
                <a:off x="334929" y="1154427"/>
                <a:ext cx="3180168" cy="413610"/>
              </a:xfrm>
              <a:prstGeom prst="rect">
                <a:avLst/>
              </a:prstGeom>
              <a:blipFill>
                <a:blip r:embed="rId3"/>
                <a:stretch>
                  <a:fillRect l="-3065" t="-11765" r="-2107" b="-44118"/>
                </a:stretch>
              </a:blipFill>
            </p:spPr>
            <p:txBody>
              <a:bodyPr/>
              <a:lstStyle/>
              <a:p>
                <a:r>
                  <a:rPr lang="en-US">
                    <a:noFill/>
                  </a:rPr>
                  <a:t> </a:t>
                </a:r>
              </a:p>
            </p:txBody>
          </p:sp>
        </mc:Fallback>
      </mc:AlternateContent>
      <p:sp>
        <p:nvSpPr>
          <p:cNvPr id="7" name="Subtitle 2">
            <a:extLst>
              <a:ext uri="{FF2B5EF4-FFF2-40B4-BE49-F238E27FC236}">
                <a16:creationId xmlns:a16="http://schemas.microsoft.com/office/drawing/2014/main" id="{CA8BCB4E-1BCE-99E6-1B02-5D5728AF7B12}"/>
              </a:ext>
            </a:extLst>
          </p:cNvPr>
          <p:cNvSpPr txBox="1">
            <a:spLocks/>
          </p:cNvSpPr>
          <p:nvPr/>
        </p:nvSpPr>
        <p:spPr>
          <a:xfrm>
            <a:off x="4488870" y="1154426"/>
            <a:ext cx="7362703" cy="888129"/>
          </a:xfrm>
          <a:prstGeom prst="rect">
            <a:avLst/>
          </a:prstGeom>
        </p:spPr>
        <p:txBody>
          <a:bodyPr vert="horz" lIns="91440" tIns="45720" rIns="9144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nSpc>
                <a:spcPct val="100000"/>
              </a:lnSpc>
              <a:spcBef>
                <a:spcPts val="0"/>
              </a:spcBef>
              <a:spcAft>
                <a:spcPts val="0"/>
              </a:spcAft>
              <a:buNone/>
            </a:pPr>
            <a:r>
              <a:rPr lang="en-US" sz="2400" dirty="0">
                <a:solidFill>
                  <a:srgbClr val="002060"/>
                </a:solidFill>
                <a:latin typeface="Amasis MT Pro" panose="020B0604020202020204" pitchFamily="18" charset="0"/>
              </a:rPr>
              <a:t>The distribution of caffeine in the populations of diet and regular caffeinated beverages is the same.</a:t>
            </a:r>
          </a:p>
        </p:txBody>
      </p:sp>
      <mc:AlternateContent xmlns:mc="http://schemas.openxmlformats.org/markup-compatibility/2006" xmlns:a14="http://schemas.microsoft.com/office/drawing/2010/main">
        <mc:Choice Requires="a14">
          <p:sp>
            <p:nvSpPr>
              <p:cNvPr id="14" name="Subtitle 2">
                <a:extLst>
                  <a:ext uri="{FF2B5EF4-FFF2-40B4-BE49-F238E27FC236}">
                    <a16:creationId xmlns:a16="http://schemas.microsoft.com/office/drawing/2014/main" id="{9F8C1799-5F64-70C1-7301-90F6DB244E23}"/>
                  </a:ext>
                </a:extLst>
              </p:cNvPr>
              <p:cNvSpPr txBox="1">
                <a:spLocks/>
              </p:cNvSpPr>
              <p:nvPr/>
            </p:nvSpPr>
            <p:spPr>
              <a:xfrm>
                <a:off x="334928" y="2540872"/>
                <a:ext cx="4153943" cy="888128"/>
              </a:xfrm>
              <a:prstGeom prst="rect">
                <a:avLst/>
              </a:prstGeom>
            </p:spPr>
            <p:txBody>
              <a:bodyPr vert="horz" lIns="91440" tIns="45720" rIns="9144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nSpc>
                    <a:spcPct val="100000"/>
                  </a:lnSpc>
                  <a:spcBef>
                    <a:spcPts val="0"/>
                  </a:spcBef>
                  <a:spcAft>
                    <a:spcPts val="0"/>
                  </a:spcAft>
                  <a:buNone/>
                </a:pPr>
                <a:r>
                  <a:rPr lang="en-US" sz="2400" dirty="0">
                    <a:solidFill>
                      <a:srgbClr val="002060"/>
                    </a:solidFill>
                    <a:latin typeface="Amasis MT Pro" panose="020B0604020202020204" pitchFamily="18" charset="0"/>
                  </a:rPr>
                  <a:t>Alternative Hypothesis </a:t>
                </a:r>
                <a14:m>
                  <m:oMath xmlns:m="http://schemas.openxmlformats.org/officeDocument/2006/math">
                    <m:r>
                      <a:rPr lang="en-US" sz="2400" b="0" i="1" smtClean="0">
                        <a:solidFill>
                          <a:srgbClr val="002060"/>
                        </a:solidFill>
                        <a:latin typeface="Cambria Math" panose="02040503050406030204" pitchFamily="18" charset="0"/>
                      </a:rPr>
                      <m:t>(</m:t>
                    </m:r>
                    <m:sSub>
                      <m:sSubPr>
                        <m:ctrlPr>
                          <a:rPr lang="en-US" sz="2400" b="0" i="1" smtClean="0">
                            <a:solidFill>
                              <a:srgbClr val="002060"/>
                            </a:solidFill>
                            <a:latin typeface="Cambria Math" panose="02040503050406030204" pitchFamily="18" charset="0"/>
                          </a:rPr>
                        </m:ctrlPr>
                      </m:sSubPr>
                      <m:e>
                        <m:r>
                          <a:rPr lang="en-US" sz="2400" b="0" i="1" smtClean="0">
                            <a:solidFill>
                              <a:srgbClr val="002060"/>
                            </a:solidFill>
                            <a:latin typeface="Cambria Math" panose="02040503050406030204" pitchFamily="18" charset="0"/>
                          </a:rPr>
                          <m:t>𝐻</m:t>
                        </m:r>
                      </m:e>
                      <m:sub>
                        <m:r>
                          <a:rPr lang="en-US" sz="2400" b="0" i="1" smtClean="0">
                            <a:solidFill>
                              <a:srgbClr val="002060"/>
                            </a:solidFill>
                            <a:latin typeface="Cambria Math" panose="02040503050406030204" pitchFamily="18" charset="0"/>
                          </a:rPr>
                          <m:t>𝑎</m:t>
                        </m:r>
                      </m:sub>
                    </m:sSub>
                    <m:r>
                      <a:rPr lang="en-US" sz="2400" b="0" i="1" smtClean="0">
                        <a:solidFill>
                          <a:srgbClr val="002060"/>
                        </a:solidFill>
                        <a:latin typeface="Cambria Math" panose="02040503050406030204" pitchFamily="18" charset="0"/>
                      </a:rPr>
                      <m:t>)</m:t>
                    </m:r>
                  </m:oMath>
                </a14:m>
                <a:r>
                  <a:rPr lang="en-US" sz="2400" dirty="0">
                    <a:solidFill>
                      <a:srgbClr val="002060"/>
                    </a:solidFill>
                    <a:latin typeface="Amasis MT Pro" panose="020B0604020202020204" pitchFamily="18" charset="0"/>
                  </a:rPr>
                  <a:t>:  </a:t>
                </a:r>
              </a:p>
            </p:txBody>
          </p:sp>
        </mc:Choice>
        <mc:Fallback xmlns="">
          <p:sp>
            <p:nvSpPr>
              <p:cNvPr id="14" name="Subtitle 2">
                <a:extLst>
                  <a:ext uri="{FF2B5EF4-FFF2-40B4-BE49-F238E27FC236}">
                    <a16:creationId xmlns:a16="http://schemas.microsoft.com/office/drawing/2014/main" id="{9F8C1799-5F64-70C1-7301-90F6DB244E23}"/>
                  </a:ext>
                </a:extLst>
              </p:cNvPr>
              <p:cNvSpPr txBox="1">
                <a:spLocks noRot="1" noChangeAspect="1" noMove="1" noResize="1" noEditPoints="1" noAdjustHandles="1" noChangeArrowheads="1" noChangeShapeType="1" noTextEdit="1"/>
              </p:cNvSpPr>
              <p:nvPr/>
            </p:nvSpPr>
            <p:spPr>
              <a:xfrm>
                <a:off x="334928" y="2540872"/>
                <a:ext cx="4153943" cy="888128"/>
              </a:xfrm>
              <a:prstGeom prst="rect">
                <a:avLst/>
              </a:prstGeom>
              <a:blipFill>
                <a:blip r:embed="rId4"/>
                <a:stretch>
                  <a:fillRect l="-2349" t="-5479" r="-441"/>
                </a:stretch>
              </a:blipFill>
            </p:spPr>
            <p:txBody>
              <a:bodyPr/>
              <a:lstStyle/>
              <a:p>
                <a:r>
                  <a:rPr lang="en-US">
                    <a:noFill/>
                  </a:rPr>
                  <a:t> </a:t>
                </a:r>
              </a:p>
            </p:txBody>
          </p:sp>
        </mc:Fallback>
      </mc:AlternateContent>
      <p:sp>
        <p:nvSpPr>
          <p:cNvPr id="15" name="Subtitle 2">
            <a:extLst>
              <a:ext uri="{FF2B5EF4-FFF2-40B4-BE49-F238E27FC236}">
                <a16:creationId xmlns:a16="http://schemas.microsoft.com/office/drawing/2014/main" id="{E6B0B2BA-7CD5-02D0-8CF2-BD999BA37204}"/>
              </a:ext>
            </a:extLst>
          </p:cNvPr>
          <p:cNvSpPr txBox="1">
            <a:spLocks/>
          </p:cNvSpPr>
          <p:nvPr/>
        </p:nvSpPr>
        <p:spPr>
          <a:xfrm>
            <a:off x="4488872" y="2540871"/>
            <a:ext cx="7362701" cy="888129"/>
          </a:xfrm>
          <a:prstGeom prst="rect">
            <a:avLst/>
          </a:prstGeom>
        </p:spPr>
        <p:txBody>
          <a:bodyPr vert="horz" lIns="91440" tIns="45720" rIns="9144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nSpc>
                <a:spcPct val="100000"/>
              </a:lnSpc>
              <a:spcBef>
                <a:spcPts val="0"/>
              </a:spcBef>
              <a:spcAft>
                <a:spcPts val="0"/>
              </a:spcAft>
              <a:buNone/>
            </a:pPr>
            <a:r>
              <a:rPr lang="en-US" sz="2400" dirty="0">
                <a:solidFill>
                  <a:srgbClr val="002060"/>
                </a:solidFill>
                <a:latin typeface="Amasis MT Pro" panose="020B0604020202020204" pitchFamily="18" charset="0"/>
              </a:rPr>
              <a:t>The distribution of caffeine in the populations of diet and regular caffeinated beverages is different.</a:t>
            </a:r>
          </a:p>
        </p:txBody>
      </p:sp>
      <p:sp>
        <p:nvSpPr>
          <p:cNvPr id="16" name="Subtitle 2">
            <a:extLst>
              <a:ext uri="{FF2B5EF4-FFF2-40B4-BE49-F238E27FC236}">
                <a16:creationId xmlns:a16="http://schemas.microsoft.com/office/drawing/2014/main" id="{2E32A548-0C3F-FAEE-EAC4-6A063A911C1B}"/>
              </a:ext>
            </a:extLst>
          </p:cNvPr>
          <p:cNvSpPr txBox="1">
            <a:spLocks/>
          </p:cNvSpPr>
          <p:nvPr/>
        </p:nvSpPr>
        <p:spPr>
          <a:xfrm>
            <a:off x="334928" y="5474077"/>
            <a:ext cx="2075763" cy="511087"/>
          </a:xfrm>
          <a:prstGeom prst="rect">
            <a:avLst/>
          </a:prstGeom>
        </p:spPr>
        <p:txBody>
          <a:bodyPr vert="horz" lIns="91440" tIns="45720" rIns="9144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nSpc>
                <a:spcPct val="100000"/>
              </a:lnSpc>
              <a:spcBef>
                <a:spcPts val="0"/>
              </a:spcBef>
              <a:spcAft>
                <a:spcPts val="0"/>
              </a:spcAft>
              <a:buNone/>
            </a:pPr>
            <a:r>
              <a:rPr lang="en-US" sz="2400" dirty="0">
                <a:solidFill>
                  <a:srgbClr val="002060"/>
                </a:solidFill>
                <a:latin typeface="Amasis MT Pro" panose="020B0604020202020204" pitchFamily="18" charset="0"/>
              </a:rPr>
              <a:t>Conclusion:</a:t>
            </a:r>
          </a:p>
        </p:txBody>
      </p:sp>
      <p:sp>
        <p:nvSpPr>
          <p:cNvPr id="17" name="Subtitle 2">
            <a:extLst>
              <a:ext uri="{FF2B5EF4-FFF2-40B4-BE49-F238E27FC236}">
                <a16:creationId xmlns:a16="http://schemas.microsoft.com/office/drawing/2014/main" id="{0B78A862-E835-94C0-7B6C-DB9AB7176A02}"/>
              </a:ext>
            </a:extLst>
          </p:cNvPr>
          <p:cNvSpPr txBox="1">
            <a:spLocks/>
          </p:cNvSpPr>
          <p:nvPr/>
        </p:nvSpPr>
        <p:spPr>
          <a:xfrm>
            <a:off x="2414649" y="5474077"/>
            <a:ext cx="7362701" cy="888129"/>
          </a:xfrm>
          <a:prstGeom prst="rect">
            <a:avLst/>
          </a:prstGeom>
        </p:spPr>
        <p:txBody>
          <a:bodyPr vert="horz" lIns="91440" tIns="45720" rIns="9144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nSpc>
                <a:spcPct val="100000"/>
              </a:lnSpc>
              <a:spcBef>
                <a:spcPts val="0"/>
              </a:spcBef>
              <a:spcAft>
                <a:spcPts val="0"/>
              </a:spcAft>
              <a:buNone/>
            </a:pPr>
            <a:r>
              <a:rPr lang="en-US" sz="2400" dirty="0">
                <a:solidFill>
                  <a:srgbClr val="002060"/>
                </a:solidFill>
                <a:latin typeface="Amasis MT Pro" panose="020B0604020202020204" pitchFamily="18" charset="0"/>
              </a:rPr>
              <a:t>The distribution of caffeine in the populations of diet and regular caffeinated beverages is different.</a:t>
            </a:r>
          </a:p>
        </p:txBody>
      </p:sp>
    </p:spTree>
    <p:extLst>
      <p:ext uri="{BB962C8B-B14F-4D97-AF65-F5344CB8AC3E}">
        <p14:creationId xmlns:p14="http://schemas.microsoft.com/office/powerpoint/2010/main" val="3595711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1" grpId="0"/>
      <p:bldP spid="12" grpId="0"/>
      <p:bldP spid="13" grpId="0"/>
      <p:bldP spid="5" grpId="0"/>
      <p:bldP spid="7" grpId="0"/>
      <p:bldP spid="14" grpId="0"/>
      <p:bldP spid="15" grpId="0"/>
      <p:bldP spid="16" grpId="0"/>
      <p:bldP spid="17" grpId="0"/>
    </p:bldLst>
  </p:timing>
</p:sld>
</file>

<file path=ppt/slides/slide15.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D2249EF-2651-A2F0-383C-71E2E4FDE8E6}"/>
              </a:ext>
            </a:extLst>
          </p:cNvPr>
          <p:cNvSpPr/>
          <p:nvPr/>
        </p:nvSpPr>
        <p:spPr>
          <a:xfrm>
            <a:off x="0" y="6305797"/>
            <a:ext cx="12192000" cy="552203"/>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2" name="Picture 1">
            <a:extLst>
              <a:ext uri="{FF2B5EF4-FFF2-40B4-BE49-F238E27FC236}">
                <a16:creationId xmlns:a16="http://schemas.microsoft.com/office/drawing/2014/main" id="{59003C9F-8E48-C818-5734-53D9C1718E07}"/>
              </a:ext>
            </a:extLst>
          </p:cNvPr>
          <p:cNvPicPr>
            <a:picLocks noChangeAspect="1"/>
          </p:cNvPicPr>
          <p:nvPr/>
        </p:nvPicPr>
        <p:blipFill>
          <a:blip r:embed="rId3"/>
          <a:stretch>
            <a:fillRect/>
          </a:stretch>
        </p:blipFill>
        <p:spPr>
          <a:xfrm>
            <a:off x="225529" y="784558"/>
            <a:ext cx="11620500" cy="5857875"/>
          </a:xfrm>
          <a:prstGeom prst="rect">
            <a:avLst/>
          </a:prstGeom>
        </p:spPr>
      </p:pic>
      <p:sp>
        <p:nvSpPr>
          <p:cNvPr id="3" name="Subtitle 2">
            <a:extLst>
              <a:ext uri="{FF2B5EF4-FFF2-40B4-BE49-F238E27FC236}">
                <a16:creationId xmlns:a16="http://schemas.microsoft.com/office/drawing/2014/main" id="{E35EEF1C-7FE8-1F9A-C54A-468F41056005}"/>
              </a:ext>
            </a:extLst>
          </p:cNvPr>
          <p:cNvSpPr txBox="1">
            <a:spLocks/>
          </p:cNvSpPr>
          <p:nvPr/>
        </p:nvSpPr>
        <p:spPr>
          <a:xfrm>
            <a:off x="120442" y="184409"/>
            <a:ext cx="10660972" cy="615067"/>
          </a:xfrm>
          <a:prstGeom prst="rect">
            <a:avLst/>
          </a:prstGeom>
        </p:spPr>
        <p:txBody>
          <a:bodyPr vert="horz" lIns="91440" tIns="45720" rIns="9144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3500" dirty="0">
                <a:solidFill>
                  <a:schemeClr val="accent1">
                    <a:lumMod val="75000"/>
                  </a:schemeClr>
                </a:solidFill>
                <a:latin typeface="Amasis MT Pro" panose="020B0604020202020204" pitchFamily="18" charset="0"/>
              </a:rPr>
              <a:t>How do the volumes compare?</a:t>
            </a:r>
          </a:p>
        </p:txBody>
      </p:sp>
      <p:sp>
        <p:nvSpPr>
          <p:cNvPr id="6" name="Subtitle 2">
            <a:extLst>
              <a:ext uri="{FF2B5EF4-FFF2-40B4-BE49-F238E27FC236}">
                <a16:creationId xmlns:a16="http://schemas.microsoft.com/office/drawing/2014/main" id="{8A7B4074-BE43-7F44-0451-62AEBFB068F2}"/>
              </a:ext>
            </a:extLst>
          </p:cNvPr>
          <p:cNvSpPr txBox="1">
            <a:spLocks/>
          </p:cNvSpPr>
          <p:nvPr/>
        </p:nvSpPr>
        <p:spPr>
          <a:xfrm>
            <a:off x="7375236" y="2553038"/>
            <a:ext cx="4591235" cy="997684"/>
          </a:xfrm>
          <a:prstGeom prst="rect">
            <a:avLst/>
          </a:prstGeom>
        </p:spPr>
        <p:txBody>
          <a:bodyPr vert="horz" lIns="91440" tIns="45720" rIns="9144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nSpc>
                <a:spcPct val="100000"/>
              </a:lnSpc>
              <a:spcBef>
                <a:spcPts val="0"/>
              </a:spcBef>
              <a:spcAft>
                <a:spcPts val="0"/>
              </a:spcAft>
              <a:buNone/>
            </a:pPr>
            <a:r>
              <a:rPr lang="en-US" sz="2400" dirty="0">
                <a:solidFill>
                  <a:srgbClr val="002060"/>
                </a:solidFill>
                <a:latin typeface="Amasis MT Pro" panose="020B0604020202020204" pitchFamily="18" charset="0"/>
              </a:rPr>
              <a:t>Energy shots and soft drinks prefer a very definite size.</a:t>
            </a:r>
          </a:p>
        </p:txBody>
      </p:sp>
      <p:sp>
        <p:nvSpPr>
          <p:cNvPr id="10" name="Subtitle 2">
            <a:extLst>
              <a:ext uri="{FF2B5EF4-FFF2-40B4-BE49-F238E27FC236}">
                <a16:creationId xmlns:a16="http://schemas.microsoft.com/office/drawing/2014/main" id="{3D8516FC-D1BE-EB0D-1DE6-D1C3D469DC24}"/>
              </a:ext>
            </a:extLst>
          </p:cNvPr>
          <p:cNvSpPr txBox="1">
            <a:spLocks/>
          </p:cNvSpPr>
          <p:nvPr/>
        </p:nvSpPr>
        <p:spPr>
          <a:xfrm>
            <a:off x="7375236" y="3655261"/>
            <a:ext cx="4591235" cy="870150"/>
          </a:xfrm>
          <a:prstGeom prst="rect">
            <a:avLst/>
          </a:prstGeom>
        </p:spPr>
        <p:txBody>
          <a:bodyPr vert="horz" lIns="91440" tIns="45720" rIns="9144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nSpc>
                <a:spcPct val="100000"/>
              </a:lnSpc>
              <a:spcBef>
                <a:spcPts val="0"/>
              </a:spcBef>
              <a:spcAft>
                <a:spcPts val="0"/>
              </a:spcAft>
              <a:buNone/>
            </a:pPr>
            <a:r>
              <a:rPr lang="en-US" sz="2400" dirty="0">
                <a:solidFill>
                  <a:srgbClr val="002060"/>
                </a:solidFill>
                <a:latin typeface="Amasis MT Pro" panose="020B0604020202020204" pitchFamily="18" charset="0"/>
              </a:rPr>
              <a:t>Coffee and Tea have a ginormous outlier each.</a:t>
            </a:r>
          </a:p>
        </p:txBody>
      </p:sp>
    </p:spTree>
    <p:extLst>
      <p:ext uri="{BB962C8B-B14F-4D97-AF65-F5344CB8AC3E}">
        <p14:creationId xmlns:p14="http://schemas.microsoft.com/office/powerpoint/2010/main" val="3049165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4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p:bldP spid="1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7D3FE9-E97D-7D4F-88B9-C4999C7ABB97}"/>
              </a:ext>
            </a:extLst>
          </p:cNvPr>
          <p:cNvSpPr>
            <a:spLocks noGrp="1"/>
          </p:cNvSpPr>
          <p:nvPr>
            <p:ph type="ctrTitle"/>
          </p:nvPr>
        </p:nvSpPr>
        <p:spPr/>
        <p:txBody>
          <a:bodyPr/>
          <a:lstStyle/>
          <a:p>
            <a:pPr algn="ctr"/>
            <a:r>
              <a:rPr lang="en-US" dirty="0"/>
              <a:t>Some Correlation and Regression</a:t>
            </a:r>
          </a:p>
        </p:txBody>
      </p:sp>
      <p:sp>
        <p:nvSpPr>
          <p:cNvPr id="3" name="Subtitle 2">
            <a:extLst>
              <a:ext uri="{FF2B5EF4-FFF2-40B4-BE49-F238E27FC236}">
                <a16:creationId xmlns:a16="http://schemas.microsoft.com/office/drawing/2014/main" id="{3DD3CE71-DB90-BE3A-73F5-BB4EBB5F45BF}"/>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6002949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5381ACA-3C46-6602-5701-2258DA15F8F4}"/>
              </a:ext>
            </a:extLst>
          </p:cNvPr>
          <p:cNvSpPr/>
          <p:nvPr/>
        </p:nvSpPr>
        <p:spPr>
          <a:xfrm>
            <a:off x="0" y="6305797"/>
            <a:ext cx="12192000" cy="552203"/>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8C14A9F5-824E-3529-A6F7-B3FF970DB97E}"/>
              </a:ext>
            </a:extLst>
          </p:cNvPr>
          <p:cNvSpPr>
            <a:spLocks noGrp="1"/>
          </p:cNvSpPr>
          <p:nvPr>
            <p:ph type="title" idx="4294967295"/>
          </p:nvPr>
        </p:nvSpPr>
        <p:spPr>
          <a:xfrm>
            <a:off x="0" y="5121275"/>
            <a:ext cx="10058400" cy="822325"/>
          </a:xfrm>
        </p:spPr>
        <p:txBody>
          <a:bodyPr vert="horz" lIns="91440" tIns="45720" rIns="91440" bIns="45720" rtlCol="0" anchor="b">
            <a:normAutofit/>
          </a:bodyPr>
          <a:lstStyle/>
          <a:p>
            <a:r>
              <a:rPr lang="en-US" sz="3600">
                <a:solidFill>
                  <a:srgbClr val="FFFFFF"/>
                </a:solidFill>
              </a:rPr>
              <a:t>Correlation between Calories, Caffeine &amp; Volume</a:t>
            </a:r>
          </a:p>
        </p:txBody>
      </p:sp>
      <p:sp>
        <p:nvSpPr>
          <p:cNvPr id="6" name="Subtitle 2">
            <a:extLst>
              <a:ext uri="{FF2B5EF4-FFF2-40B4-BE49-F238E27FC236}">
                <a16:creationId xmlns:a16="http://schemas.microsoft.com/office/drawing/2014/main" id="{4EC943BC-9539-C362-D261-AF09A2D27AA9}"/>
              </a:ext>
            </a:extLst>
          </p:cNvPr>
          <p:cNvSpPr txBox="1">
            <a:spLocks/>
          </p:cNvSpPr>
          <p:nvPr/>
        </p:nvSpPr>
        <p:spPr>
          <a:xfrm>
            <a:off x="8530441" y="3936484"/>
            <a:ext cx="3135086" cy="1184791"/>
          </a:xfrm>
          <a:prstGeom prst="rect">
            <a:avLst/>
          </a:prstGeom>
        </p:spPr>
        <p:txBody>
          <a:bodyPr vert="horz" lIns="91440" tIns="45720" rIns="9144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nSpc>
                <a:spcPct val="100000"/>
              </a:lnSpc>
              <a:spcBef>
                <a:spcPts val="0"/>
              </a:spcBef>
              <a:spcAft>
                <a:spcPts val="0"/>
              </a:spcAft>
              <a:buNone/>
            </a:pPr>
            <a:r>
              <a:rPr lang="en-US" sz="2400" dirty="0">
                <a:solidFill>
                  <a:srgbClr val="00B050"/>
                </a:solidFill>
                <a:latin typeface="Amasis MT Pro" panose="020B0604020202020204" pitchFamily="18" charset="0"/>
              </a:rPr>
              <a:t>As volume increases, caffeine per 100 ml decreases.</a:t>
            </a:r>
          </a:p>
        </p:txBody>
      </p:sp>
      <p:sp>
        <p:nvSpPr>
          <p:cNvPr id="7" name="Subtitle 2">
            <a:extLst>
              <a:ext uri="{FF2B5EF4-FFF2-40B4-BE49-F238E27FC236}">
                <a16:creationId xmlns:a16="http://schemas.microsoft.com/office/drawing/2014/main" id="{9995D82A-C077-728A-F5E0-F881437A23C8}"/>
              </a:ext>
            </a:extLst>
          </p:cNvPr>
          <p:cNvSpPr txBox="1">
            <a:spLocks/>
          </p:cNvSpPr>
          <p:nvPr/>
        </p:nvSpPr>
        <p:spPr>
          <a:xfrm>
            <a:off x="8530441" y="5453233"/>
            <a:ext cx="3135086" cy="1184791"/>
          </a:xfrm>
          <a:prstGeom prst="rect">
            <a:avLst/>
          </a:prstGeom>
        </p:spPr>
        <p:txBody>
          <a:bodyPr vert="horz" lIns="91440" tIns="45720" rIns="9144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nSpc>
                <a:spcPct val="100000"/>
              </a:lnSpc>
              <a:spcBef>
                <a:spcPts val="0"/>
              </a:spcBef>
              <a:spcAft>
                <a:spcPts val="0"/>
              </a:spcAft>
              <a:buNone/>
            </a:pPr>
            <a:r>
              <a:rPr lang="en-US" sz="2400" dirty="0">
                <a:solidFill>
                  <a:srgbClr val="00B050"/>
                </a:solidFill>
                <a:latin typeface="Amasis MT Pro" panose="020B0604020202020204" pitchFamily="18" charset="0"/>
              </a:rPr>
              <a:t>As volume increases, the number of calories increases.</a:t>
            </a:r>
          </a:p>
        </p:txBody>
      </p:sp>
      <p:pic>
        <p:nvPicPr>
          <p:cNvPr id="11" name="Picture 10">
            <a:extLst>
              <a:ext uri="{FF2B5EF4-FFF2-40B4-BE49-F238E27FC236}">
                <a16:creationId xmlns:a16="http://schemas.microsoft.com/office/drawing/2014/main" id="{3828DEB7-22C5-5F1D-03C8-D814AC5452FF}"/>
              </a:ext>
            </a:extLst>
          </p:cNvPr>
          <p:cNvPicPr>
            <a:picLocks noChangeAspect="1"/>
          </p:cNvPicPr>
          <p:nvPr/>
        </p:nvPicPr>
        <p:blipFill>
          <a:blip r:embed="rId3"/>
          <a:stretch>
            <a:fillRect/>
          </a:stretch>
        </p:blipFill>
        <p:spPr>
          <a:xfrm>
            <a:off x="362939" y="322004"/>
            <a:ext cx="7641029" cy="6288511"/>
          </a:xfrm>
          <a:prstGeom prst="rect">
            <a:avLst/>
          </a:prstGeom>
        </p:spPr>
      </p:pic>
      <p:sp>
        <p:nvSpPr>
          <p:cNvPr id="13" name="Subtitle 2">
            <a:extLst>
              <a:ext uri="{FF2B5EF4-FFF2-40B4-BE49-F238E27FC236}">
                <a16:creationId xmlns:a16="http://schemas.microsoft.com/office/drawing/2014/main" id="{42C5D2C5-77A1-9B3E-79D0-CC817F3EBF41}"/>
              </a:ext>
            </a:extLst>
          </p:cNvPr>
          <p:cNvSpPr txBox="1">
            <a:spLocks/>
          </p:cNvSpPr>
          <p:nvPr/>
        </p:nvSpPr>
        <p:spPr>
          <a:xfrm>
            <a:off x="8490857" y="219976"/>
            <a:ext cx="3135086" cy="1567996"/>
          </a:xfrm>
          <a:prstGeom prst="rect">
            <a:avLst/>
          </a:prstGeom>
        </p:spPr>
        <p:txBody>
          <a:bodyPr vert="horz" lIns="91440" tIns="45720" rIns="9144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nSpc>
                <a:spcPct val="100000"/>
              </a:lnSpc>
              <a:spcBef>
                <a:spcPts val="0"/>
              </a:spcBef>
              <a:spcAft>
                <a:spcPts val="0"/>
              </a:spcAft>
              <a:buNone/>
            </a:pPr>
            <a:r>
              <a:rPr lang="en-US" sz="2400" dirty="0">
                <a:solidFill>
                  <a:srgbClr val="00B050"/>
                </a:solidFill>
                <a:latin typeface="Amasis MT Pro" panose="020B0604020202020204" pitchFamily="18" charset="0"/>
              </a:rPr>
              <a:t>This is a heatmap of how volume, calories, and caffeine relate to each other.</a:t>
            </a:r>
          </a:p>
        </p:txBody>
      </p:sp>
      <p:sp>
        <p:nvSpPr>
          <p:cNvPr id="14" name="Subtitle 2">
            <a:extLst>
              <a:ext uri="{FF2B5EF4-FFF2-40B4-BE49-F238E27FC236}">
                <a16:creationId xmlns:a16="http://schemas.microsoft.com/office/drawing/2014/main" id="{879303BD-9D22-5D4B-6BB8-862D9F14FE6B}"/>
              </a:ext>
            </a:extLst>
          </p:cNvPr>
          <p:cNvSpPr txBox="1">
            <a:spLocks/>
          </p:cNvSpPr>
          <p:nvPr/>
        </p:nvSpPr>
        <p:spPr>
          <a:xfrm>
            <a:off x="8530441" y="2006291"/>
            <a:ext cx="3135086" cy="1567996"/>
          </a:xfrm>
          <a:prstGeom prst="rect">
            <a:avLst/>
          </a:prstGeom>
        </p:spPr>
        <p:txBody>
          <a:bodyPr vert="horz" lIns="91440" tIns="45720" rIns="9144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nSpc>
                <a:spcPct val="100000"/>
              </a:lnSpc>
              <a:spcBef>
                <a:spcPts val="0"/>
              </a:spcBef>
              <a:spcAft>
                <a:spcPts val="0"/>
              </a:spcAft>
              <a:buNone/>
            </a:pPr>
            <a:r>
              <a:rPr lang="en-US" sz="2400" dirty="0">
                <a:solidFill>
                  <a:srgbClr val="00B050"/>
                </a:solidFill>
                <a:latin typeface="Amasis MT Pro" panose="020B0604020202020204" pitchFamily="18" charset="0"/>
              </a:rPr>
              <a:t>This data has been filtered to remove volume, calorie, and caffeine outliers.</a:t>
            </a:r>
          </a:p>
        </p:txBody>
      </p:sp>
    </p:spTree>
    <p:extLst>
      <p:ext uri="{BB962C8B-B14F-4D97-AF65-F5344CB8AC3E}">
        <p14:creationId xmlns:p14="http://schemas.microsoft.com/office/powerpoint/2010/main" val="483892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3" grpId="0"/>
      <p:bldP spid="14"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5381ACA-3C46-6602-5701-2258DA15F8F4}"/>
              </a:ext>
            </a:extLst>
          </p:cNvPr>
          <p:cNvSpPr/>
          <p:nvPr/>
        </p:nvSpPr>
        <p:spPr>
          <a:xfrm>
            <a:off x="0" y="6305797"/>
            <a:ext cx="12192000" cy="552203"/>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8C14A9F5-824E-3529-A6F7-B3FF970DB97E}"/>
              </a:ext>
            </a:extLst>
          </p:cNvPr>
          <p:cNvSpPr>
            <a:spLocks noGrp="1"/>
          </p:cNvSpPr>
          <p:nvPr>
            <p:ph type="title" idx="4294967295"/>
          </p:nvPr>
        </p:nvSpPr>
        <p:spPr>
          <a:xfrm>
            <a:off x="0" y="5121275"/>
            <a:ext cx="10058400" cy="822325"/>
          </a:xfrm>
        </p:spPr>
        <p:txBody>
          <a:bodyPr vert="horz" lIns="91440" tIns="45720" rIns="91440" bIns="45720" rtlCol="0" anchor="b">
            <a:normAutofit/>
          </a:bodyPr>
          <a:lstStyle/>
          <a:p>
            <a:r>
              <a:rPr lang="en-US" sz="3600" dirty="0">
                <a:solidFill>
                  <a:srgbClr val="FFFFFF"/>
                </a:solidFill>
              </a:rPr>
              <a:t>Correlation between Calories, Caffeine &amp; Volume</a:t>
            </a:r>
          </a:p>
        </p:txBody>
      </p:sp>
      <p:sp>
        <p:nvSpPr>
          <p:cNvPr id="3" name="Subtitle 2">
            <a:extLst>
              <a:ext uri="{FF2B5EF4-FFF2-40B4-BE49-F238E27FC236}">
                <a16:creationId xmlns:a16="http://schemas.microsoft.com/office/drawing/2014/main" id="{EC4DA84C-330D-1622-F992-65F1BD871FFB}"/>
              </a:ext>
            </a:extLst>
          </p:cNvPr>
          <p:cNvSpPr txBox="1">
            <a:spLocks/>
          </p:cNvSpPr>
          <p:nvPr/>
        </p:nvSpPr>
        <p:spPr>
          <a:xfrm>
            <a:off x="451262" y="130402"/>
            <a:ext cx="11088092" cy="822325"/>
          </a:xfrm>
          <a:prstGeom prst="rect">
            <a:avLst/>
          </a:prstGeom>
        </p:spPr>
        <p:txBody>
          <a:bodyPr vert="horz" lIns="91440" tIns="45720" rIns="9144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nSpc>
                <a:spcPct val="100000"/>
              </a:lnSpc>
              <a:spcBef>
                <a:spcPts val="0"/>
              </a:spcBef>
              <a:spcAft>
                <a:spcPts val="0"/>
              </a:spcAft>
              <a:buNone/>
            </a:pPr>
            <a:r>
              <a:rPr lang="en-US" sz="3000" dirty="0">
                <a:solidFill>
                  <a:srgbClr val="002060"/>
                </a:solidFill>
                <a:latin typeface="Amasis MT Pro" panose="020B0604020202020204" pitchFamily="18" charset="0"/>
              </a:rPr>
              <a:t>These are the correlation coefficients for the previous heatmap</a:t>
            </a:r>
          </a:p>
        </p:txBody>
      </p:sp>
      <p:sp>
        <p:nvSpPr>
          <p:cNvPr id="7" name="Subtitle 2">
            <a:extLst>
              <a:ext uri="{FF2B5EF4-FFF2-40B4-BE49-F238E27FC236}">
                <a16:creationId xmlns:a16="http://schemas.microsoft.com/office/drawing/2014/main" id="{3DA3D494-FAA6-E370-3F2D-F99268B65441}"/>
              </a:ext>
            </a:extLst>
          </p:cNvPr>
          <p:cNvSpPr txBox="1">
            <a:spLocks/>
          </p:cNvSpPr>
          <p:nvPr/>
        </p:nvSpPr>
        <p:spPr>
          <a:xfrm>
            <a:off x="451261" y="4033243"/>
            <a:ext cx="3051959" cy="725836"/>
          </a:xfrm>
          <a:prstGeom prst="rect">
            <a:avLst/>
          </a:prstGeom>
        </p:spPr>
        <p:txBody>
          <a:bodyPr vert="horz" lIns="91440" tIns="45720" rIns="9144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nSpc>
                <a:spcPct val="100000"/>
              </a:lnSpc>
              <a:spcBef>
                <a:spcPts val="0"/>
              </a:spcBef>
              <a:spcAft>
                <a:spcPts val="0"/>
              </a:spcAft>
              <a:buNone/>
            </a:pPr>
            <a:r>
              <a:rPr lang="en-US" sz="3000" dirty="0">
                <a:solidFill>
                  <a:srgbClr val="00B050"/>
                </a:solidFill>
                <a:latin typeface="Amasis MT Pro" panose="020B0604020202020204" pitchFamily="18" charset="0"/>
              </a:rPr>
              <a:t>Some Questions:</a:t>
            </a:r>
          </a:p>
        </p:txBody>
      </p:sp>
      <p:sp>
        <p:nvSpPr>
          <p:cNvPr id="8" name="Subtitle 2">
            <a:extLst>
              <a:ext uri="{FF2B5EF4-FFF2-40B4-BE49-F238E27FC236}">
                <a16:creationId xmlns:a16="http://schemas.microsoft.com/office/drawing/2014/main" id="{562BBF40-C417-40C0-86A6-DEA42B8CC16A}"/>
              </a:ext>
            </a:extLst>
          </p:cNvPr>
          <p:cNvSpPr txBox="1">
            <a:spLocks/>
          </p:cNvSpPr>
          <p:nvPr/>
        </p:nvSpPr>
        <p:spPr>
          <a:xfrm>
            <a:off x="3610097" y="4033242"/>
            <a:ext cx="7929257" cy="942520"/>
          </a:xfrm>
          <a:prstGeom prst="rect">
            <a:avLst/>
          </a:prstGeom>
        </p:spPr>
        <p:txBody>
          <a:bodyPr vert="horz" lIns="91440" tIns="45720" rIns="9144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nSpc>
                <a:spcPct val="100000"/>
              </a:lnSpc>
              <a:spcBef>
                <a:spcPts val="0"/>
              </a:spcBef>
              <a:spcAft>
                <a:spcPts val="0"/>
              </a:spcAft>
              <a:buNone/>
            </a:pPr>
            <a:r>
              <a:rPr lang="en-US" sz="2500" dirty="0">
                <a:solidFill>
                  <a:srgbClr val="FF0000"/>
                </a:solidFill>
                <a:latin typeface="Amasis MT Pro" panose="020B0604020202020204" pitchFamily="18" charset="0"/>
              </a:rPr>
              <a:t>Can we use volume to predict the concentration of caffeine per 100 ml?</a:t>
            </a:r>
          </a:p>
        </p:txBody>
      </p:sp>
      <p:sp>
        <p:nvSpPr>
          <p:cNvPr id="9" name="Subtitle 2">
            <a:extLst>
              <a:ext uri="{FF2B5EF4-FFF2-40B4-BE49-F238E27FC236}">
                <a16:creationId xmlns:a16="http://schemas.microsoft.com/office/drawing/2014/main" id="{28F59D87-CB2A-353C-FBCC-82E78B745262}"/>
              </a:ext>
            </a:extLst>
          </p:cNvPr>
          <p:cNvSpPr txBox="1">
            <a:spLocks/>
          </p:cNvSpPr>
          <p:nvPr/>
        </p:nvSpPr>
        <p:spPr>
          <a:xfrm>
            <a:off x="3610097" y="4975762"/>
            <a:ext cx="7929257" cy="552203"/>
          </a:xfrm>
          <a:prstGeom prst="rect">
            <a:avLst/>
          </a:prstGeom>
        </p:spPr>
        <p:txBody>
          <a:bodyPr vert="horz" lIns="91440" tIns="45720" rIns="9144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nSpc>
                <a:spcPct val="100000"/>
              </a:lnSpc>
              <a:spcBef>
                <a:spcPts val="0"/>
              </a:spcBef>
              <a:spcAft>
                <a:spcPts val="0"/>
              </a:spcAft>
              <a:buNone/>
            </a:pPr>
            <a:r>
              <a:rPr lang="en-US" sz="2500" dirty="0">
                <a:solidFill>
                  <a:srgbClr val="FF0000"/>
                </a:solidFill>
                <a:latin typeface="Amasis MT Pro" panose="020B0604020202020204" pitchFamily="18" charset="0"/>
              </a:rPr>
              <a:t>Can we use volume to predict the number of calories?</a:t>
            </a:r>
          </a:p>
        </p:txBody>
      </p:sp>
      <p:sp>
        <p:nvSpPr>
          <p:cNvPr id="10" name="Subtitle 2">
            <a:extLst>
              <a:ext uri="{FF2B5EF4-FFF2-40B4-BE49-F238E27FC236}">
                <a16:creationId xmlns:a16="http://schemas.microsoft.com/office/drawing/2014/main" id="{C79E64D0-40C9-4257-F75E-91CAEFA40892}"/>
              </a:ext>
            </a:extLst>
          </p:cNvPr>
          <p:cNvSpPr txBox="1">
            <a:spLocks/>
          </p:cNvSpPr>
          <p:nvPr/>
        </p:nvSpPr>
        <p:spPr>
          <a:xfrm>
            <a:off x="3610097" y="5614059"/>
            <a:ext cx="7929257" cy="856426"/>
          </a:xfrm>
          <a:prstGeom prst="rect">
            <a:avLst/>
          </a:prstGeom>
        </p:spPr>
        <p:txBody>
          <a:bodyPr vert="horz" lIns="91440" tIns="45720" rIns="9144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nSpc>
                <a:spcPct val="100000"/>
              </a:lnSpc>
              <a:spcBef>
                <a:spcPts val="0"/>
              </a:spcBef>
              <a:spcAft>
                <a:spcPts val="0"/>
              </a:spcAft>
              <a:buNone/>
            </a:pPr>
            <a:r>
              <a:rPr lang="en-US" sz="2500" dirty="0">
                <a:solidFill>
                  <a:srgbClr val="FF0000"/>
                </a:solidFill>
                <a:latin typeface="Amasis MT Pro" panose="020B0604020202020204" pitchFamily="18" charset="0"/>
              </a:rPr>
              <a:t>Do total calories correlate with the density of calories per 100 ml?</a:t>
            </a:r>
          </a:p>
        </p:txBody>
      </p:sp>
      <p:pic>
        <p:nvPicPr>
          <p:cNvPr id="14" name="Picture 13">
            <a:extLst>
              <a:ext uri="{FF2B5EF4-FFF2-40B4-BE49-F238E27FC236}">
                <a16:creationId xmlns:a16="http://schemas.microsoft.com/office/drawing/2014/main" id="{957C141D-258B-1F85-2FE6-B090C5795F01}"/>
              </a:ext>
            </a:extLst>
          </p:cNvPr>
          <p:cNvPicPr>
            <a:picLocks noChangeAspect="1"/>
          </p:cNvPicPr>
          <p:nvPr/>
        </p:nvPicPr>
        <p:blipFill>
          <a:blip r:embed="rId3"/>
          <a:stretch>
            <a:fillRect/>
          </a:stretch>
        </p:blipFill>
        <p:spPr>
          <a:xfrm>
            <a:off x="612751" y="1038199"/>
            <a:ext cx="10574158" cy="2849530"/>
          </a:xfrm>
          <a:prstGeom prst="rect">
            <a:avLst/>
          </a:prstGeom>
        </p:spPr>
      </p:pic>
    </p:spTree>
    <p:extLst>
      <p:ext uri="{BB962C8B-B14F-4D97-AF65-F5344CB8AC3E}">
        <p14:creationId xmlns:p14="http://schemas.microsoft.com/office/powerpoint/2010/main" val="3270704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p:bldP spid="8" grpId="0"/>
      <p:bldP spid="9" grpId="0"/>
      <p:bldP spid="10"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5F29814-E90E-C527-8CE1-3EBE84B1760F}"/>
              </a:ext>
            </a:extLst>
          </p:cNvPr>
          <p:cNvSpPr txBox="1">
            <a:spLocks/>
          </p:cNvSpPr>
          <p:nvPr/>
        </p:nvSpPr>
        <p:spPr>
          <a:xfrm>
            <a:off x="451262" y="130402"/>
            <a:ext cx="11088092" cy="822325"/>
          </a:xfrm>
          <a:prstGeom prst="rect">
            <a:avLst/>
          </a:prstGeom>
        </p:spPr>
        <p:txBody>
          <a:bodyPr vert="horz" lIns="91440" tIns="45720" rIns="9144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nSpc>
                <a:spcPct val="100000"/>
              </a:lnSpc>
              <a:spcBef>
                <a:spcPts val="0"/>
              </a:spcBef>
              <a:spcAft>
                <a:spcPts val="0"/>
              </a:spcAft>
              <a:buNone/>
            </a:pPr>
            <a:r>
              <a:rPr lang="en-US" sz="3000" dirty="0">
                <a:solidFill>
                  <a:srgbClr val="002060"/>
                </a:solidFill>
                <a:latin typeface="Amasis MT Pro" panose="020B0604020202020204" pitchFamily="18" charset="0"/>
              </a:rPr>
              <a:t>Density of Caffeine (per 100 ml) Versus Volume (ml)</a:t>
            </a:r>
          </a:p>
        </p:txBody>
      </p:sp>
      <mc:AlternateContent xmlns:mc="http://schemas.openxmlformats.org/markup-compatibility/2006" xmlns:a14="http://schemas.microsoft.com/office/drawing/2010/main">
        <mc:Choice Requires="a14">
          <p:sp>
            <p:nvSpPr>
              <p:cNvPr id="4" name="Subtitle 2">
                <a:extLst>
                  <a:ext uri="{FF2B5EF4-FFF2-40B4-BE49-F238E27FC236}">
                    <a16:creationId xmlns:a16="http://schemas.microsoft.com/office/drawing/2014/main" id="{99198240-7B2C-B04E-9A06-8E0E62DAE820}"/>
                  </a:ext>
                </a:extLst>
              </p:cNvPr>
              <p:cNvSpPr txBox="1">
                <a:spLocks/>
              </p:cNvSpPr>
              <p:nvPr/>
            </p:nvSpPr>
            <p:spPr>
              <a:xfrm>
                <a:off x="7398326" y="1134713"/>
                <a:ext cx="3966359" cy="1074097"/>
              </a:xfrm>
              <a:prstGeom prst="rect">
                <a:avLst/>
              </a:prstGeom>
            </p:spPr>
            <p:txBody>
              <a:bodyPr vert="horz" lIns="91440" tIns="45720" rIns="9144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nSpc>
                    <a:spcPct val="100000"/>
                  </a:lnSpc>
                  <a:spcBef>
                    <a:spcPts val="0"/>
                  </a:spcBef>
                  <a:spcAft>
                    <a:spcPts val="0"/>
                  </a:spcAft>
                  <a:buNone/>
                </a:pPr>
                <a:r>
                  <a:rPr lang="en-US" sz="2400" dirty="0">
                    <a:solidFill>
                      <a:srgbClr val="00B050"/>
                    </a:solidFill>
                    <a:latin typeface="Amasis MT Pro" panose="020B0604020202020204" pitchFamily="18" charset="0"/>
                  </a:rPr>
                  <a:t>The correlation coefficient </a:t>
                </a:r>
                <a14:m>
                  <m:oMath xmlns:m="http://schemas.openxmlformats.org/officeDocument/2006/math">
                    <m:r>
                      <a:rPr lang="en-US" sz="2400" b="0" i="1" smtClean="0">
                        <a:solidFill>
                          <a:srgbClr val="00B050"/>
                        </a:solidFill>
                        <a:latin typeface="Cambria Math" panose="02040503050406030204" pitchFamily="18" charset="0"/>
                      </a:rPr>
                      <m:t>(</m:t>
                    </m:r>
                    <m:sSup>
                      <m:sSupPr>
                        <m:ctrlPr>
                          <a:rPr lang="en-US" sz="2400" b="0" i="1" smtClean="0">
                            <a:solidFill>
                              <a:srgbClr val="00B050"/>
                            </a:solidFill>
                            <a:latin typeface="Cambria Math" panose="02040503050406030204" pitchFamily="18" charset="0"/>
                          </a:rPr>
                        </m:ctrlPr>
                      </m:sSupPr>
                      <m:e>
                        <m:r>
                          <a:rPr lang="en-US" sz="2400" b="0" i="1" smtClean="0">
                            <a:solidFill>
                              <a:srgbClr val="00B050"/>
                            </a:solidFill>
                            <a:latin typeface="Cambria Math" panose="02040503050406030204" pitchFamily="18" charset="0"/>
                          </a:rPr>
                          <m:t>𝑟</m:t>
                        </m:r>
                      </m:e>
                      <m:sup>
                        <m:r>
                          <a:rPr lang="en-US" sz="2400" b="0" i="1" smtClean="0">
                            <a:solidFill>
                              <a:srgbClr val="00B050"/>
                            </a:solidFill>
                            <a:latin typeface="Cambria Math" panose="02040503050406030204" pitchFamily="18" charset="0"/>
                          </a:rPr>
                          <m:t>2</m:t>
                        </m:r>
                      </m:sup>
                    </m:sSup>
                    <m:r>
                      <a:rPr lang="en-US" sz="2400" b="0" i="1" smtClean="0">
                        <a:solidFill>
                          <a:srgbClr val="00B050"/>
                        </a:solidFill>
                        <a:latin typeface="Cambria Math" panose="02040503050406030204" pitchFamily="18" charset="0"/>
                      </a:rPr>
                      <m:t>=0.28)</m:t>
                    </m:r>
                  </m:oMath>
                </a14:m>
                <a:r>
                  <a:rPr lang="en-US" sz="2400" dirty="0">
                    <a:solidFill>
                      <a:srgbClr val="00B050"/>
                    </a:solidFill>
                    <a:latin typeface="Amasis MT Pro" panose="020B0604020202020204" pitchFamily="18" charset="0"/>
                  </a:rPr>
                  <a:t> is very low.</a:t>
                </a:r>
              </a:p>
            </p:txBody>
          </p:sp>
        </mc:Choice>
        <mc:Fallback xmlns="">
          <p:sp>
            <p:nvSpPr>
              <p:cNvPr id="4" name="Subtitle 2">
                <a:extLst>
                  <a:ext uri="{FF2B5EF4-FFF2-40B4-BE49-F238E27FC236}">
                    <a16:creationId xmlns:a16="http://schemas.microsoft.com/office/drawing/2014/main" id="{99198240-7B2C-B04E-9A06-8E0E62DAE820}"/>
                  </a:ext>
                </a:extLst>
              </p:cNvPr>
              <p:cNvSpPr txBox="1">
                <a:spLocks noRot="1" noChangeAspect="1" noMove="1" noResize="1" noEditPoints="1" noAdjustHandles="1" noChangeArrowheads="1" noChangeShapeType="1" noTextEdit="1"/>
              </p:cNvSpPr>
              <p:nvPr/>
            </p:nvSpPr>
            <p:spPr>
              <a:xfrm>
                <a:off x="7398326" y="1134713"/>
                <a:ext cx="3966359" cy="1074097"/>
              </a:xfrm>
              <a:prstGeom prst="rect">
                <a:avLst/>
              </a:prstGeom>
              <a:blipFill>
                <a:blip r:embed="rId2"/>
                <a:stretch>
                  <a:fillRect l="-2462" t="-4545"/>
                </a:stretch>
              </a:blipFill>
            </p:spPr>
            <p:txBody>
              <a:bodyPr/>
              <a:lstStyle/>
              <a:p>
                <a:r>
                  <a:rPr lang="en-US">
                    <a:noFill/>
                  </a:rPr>
                  <a:t> </a:t>
                </a:r>
              </a:p>
            </p:txBody>
          </p:sp>
        </mc:Fallback>
      </mc:AlternateContent>
      <p:sp>
        <p:nvSpPr>
          <p:cNvPr id="5" name="Subtitle 2">
            <a:extLst>
              <a:ext uri="{FF2B5EF4-FFF2-40B4-BE49-F238E27FC236}">
                <a16:creationId xmlns:a16="http://schemas.microsoft.com/office/drawing/2014/main" id="{91BA4EF9-DDEB-CC06-F874-2A63B8DD34BE}"/>
              </a:ext>
            </a:extLst>
          </p:cNvPr>
          <p:cNvSpPr txBox="1">
            <a:spLocks/>
          </p:cNvSpPr>
          <p:nvPr/>
        </p:nvSpPr>
        <p:spPr>
          <a:xfrm>
            <a:off x="7398326" y="2359026"/>
            <a:ext cx="3966359" cy="1563687"/>
          </a:xfrm>
          <a:prstGeom prst="rect">
            <a:avLst/>
          </a:prstGeom>
        </p:spPr>
        <p:txBody>
          <a:bodyPr vert="horz" lIns="91440" tIns="45720" rIns="9144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nSpc>
                <a:spcPct val="100000"/>
              </a:lnSpc>
              <a:spcBef>
                <a:spcPts val="0"/>
              </a:spcBef>
              <a:spcAft>
                <a:spcPts val="0"/>
              </a:spcAft>
              <a:buNone/>
            </a:pPr>
            <a:r>
              <a:rPr lang="en-US" sz="2400" dirty="0">
                <a:solidFill>
                  <a:srgbClr val="00B050"/>
                </a:solidFill>
                <a:latin typeface="Amasis MT Pro" panose="020B0604020202020204" pitchFamily="18" charset="0"/>
              </a:rPr>
              <a:t>The graph is oddly shaped. The long line of blues on the left is clearly the energy shots.</a:t>
            </a:r>
          </a:p>
        </p:txBody>
      </p:sp>
      <p:sp>
        <p:nvSpPr>
          <p:cNvPr id="7" name="Subtitle 2">
            <a:extLst>
              <a:ext uri="{FF2B5EF4-FFF2-40B4-BE49-F238E27FC236}">
                <a16:creationId xmlns:a16="http://schemas.microsoft.com/office/drawing/2014/main" id="{8667D470-1D41-E047-593A-3053235CF56D}"/>
              </a:ext>
            </a:extLst>
          </p:cNvPr>
          <p:cNvSpPr txBox="1">
            <a:spLocks/>
          </p:cNvSpPr>
          <p:nvPr/>
        </p:nvSpPr>
        <p:spPr>
          <a:xfrm>
            <a:off x="7398326" y="4100535"/>
            <a:ext cx="3966359" cy="887101"/>
          </a:xfrm>
          <a:prstGeom prst="rect">
            <a:avLst/>
          </a:prstGeom>
        </p:spPr>
        <p:txBody>
          <a:bodyPr vert="horz" lIns="91440" tIns="45720" rIns="9144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nSpc>
                <a:spcPct val="100000"/>
              </a:lnSpc>
              <a:spcBef>
                <a:spcPts val="0"/>
              </a:spcBef>
              <a:spcAft>
                <a:spcPts val="0"/>
              </a:spcAft>
              <a:buNone/>
            </a:pPr>
            <a:r>
              <a:rPr lang="en-US" sz="2400" dirty="0">
                <a:solidFill>
                  <a:srgbClr val="00B050"/>
                </a:solidFill>
                <a:latin typeface="Amasis MT Pro" panose="020B0604020202020204" pitchFamily="18" charset="0"/>
              </a:rPr>
              <a:t>If you ask me, there is no correlation at all.</a:t>
            </a:r>
          </a:p>
        </p:txBody>
      </p:sp>
      <p:pic>
        <p:nvPicPr>
          <p:cNvPr id="10" name="Picture 9">
            <a:extLst>
              <a:ext uri="{FF2B5EF4-FFF2-40B4-BE49-F238E27FC236}">
                <a16:creationId xmlns:a16="http://schemas.microsoft.com/office/drawing/2014/main" id="{D508ADA4-4E1C-4396-EED7-108D14F226C8}"/>
              </a:ext>
            </a:extLst>
          </p:cNvPr>
          <p:cNvPicPr>
            <a:picLocks noChangeAspect="1"/>
          </p:cNvPicPr>
          <p:nvPr/>
        </p:nvPicPr>
        <p:blipFill>
          <a:blip r:embed="rId3"/>
          <a:stretch>
            <a:fillRect/>
          </a:stretch>
        </p:blipFill>
        <p:spPr>
          <a:xfrm>
            <a:off x="451262" y="1039709"/>
            <a:ext cx="6365174" cy="4684964"/>
          </a:xfrm>
          <a:prstGeom prst="rect">
            <a:avLst/>
          </a:prstGeom>
        </p:spPr>
      </p:pic>
    </p:spTree>
    <p:extLst>
      <p:ext uri="{BB962C8B-B14F-4D97-AF65-F5344CB8AC3E}">
        <p14:creationId xmlns:p14="http://schemas.microsoft.com/office/powerpoint/2010/main" val="1715975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2">
            <a:extLst>
              <a:ext uri="{FF2B5EF4-FFF2-40B4-BE49-F238E27FC236}">
                <a16:creationId xmlns:a16="http://schemas.microsoft.com/office/drawing/2014/main" id="{444A6D3E-4503-C2B4-AFA6-FCB4FF0EB8AA}"/>
              </a:ext>
            </a:extLst>
          </p:cNvPr>
          <p:cNvSpPr txBox="1">
            <a:spLocks/>
          </p:cNvSpPr>
          <p:nvPr/>
        </p:nvSpPr>
        <p:spPr>
          <a:xfrm>
            <a:off x="414358" y="976226"/>
            <a:ext cx="10270793" cy="880710"/>
          </a:xfrm>
          <a:prstGeom prst="rect">
            <a:avLst/>
          </a:prstGeom>
        </p:spPr>
        <p:txBody>
          <a:bodyPr vert="horz" lIns="91440" tIns="45720" rIns="91440" bIns="45720" rtlCol="0" anchor="t">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731520" lvl="1" indent="-731520">
              <a:buFont typeface="Wingdings" panose="05000000000000000000" pitchFamily="2" charset="2"/>
              <a:buChar char="§"/>
            </a:pPr>
            <a:endParaRPr lang="en-US" sz="2800">
              <a:solidFill>
                <a:srgbClr val="00B050"/>
              </a:solidFill>
              <a:latin typeface="Amasis MT Pro" panose="020B0604020202020204" pitchFamily="18" charset="0"/>
            </a:endParaRPr>
          </a:p>
        </p:txBody>
      </p:sp>
      <p:sp>
        <p:nvSpPr>
          <p:cNvPr id="5" name="Subtitle 2">
            <a:extLst>
              <a:ext uri="{FF2B5EF4-FFF2-40B4-BE49-F238E27FC236}">
                <a16:creationId xmlns:a16="http://schemas.microsoft.com/office/drawing/2014/main" id="{ECDBAF2B-712D-0C5F-29C8-17364C7DE3F3}"/>
              </a:ext>
            </a:extLst>
          </p:cNvPr>
          <p:cNvSpPr txBox="1">
            <a:spLocks/>
          </p:cNvSpPr>
          <p:nvPr/>
        </p:nvSpPr>
        <p:spPr>
          <a:xfrm>
            <a:off x="449792" y="1021828"/>
            <a:ext cx="11061009" cy="5527515"/>
          </a:xfrm>
          <a:prstGeom prst="rect">
            <a:avLst/>
          </a:prstGeom>
        </p:spPr>
        <p:txBody>
          <a:bodyPr vert="horz" lIns="91440" tIns="45720" rIns="91440" bIns="45720" rtlCol="0" anchor="t">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731520" lvl="1" indent="-731520">
              <a:buFont typeface="Wingdings" panose="05000000000000000000" pitchFamily="2" charset="2"/>
              <a:buChar char="§"/>
            </a:pPr>
            <a:r>
              <a:rPr lang="en-US" sz="2800" dirty="0">
                <a:solidFill>
                  <a:srgbClr val="00B050"/>
                </a:solidFill>
                <a:latin typeface="Amasis MT Pro"/>
              </a:rPr>
              <a:t>Caffeine is one of the most popular drug in the world</a:t>
            </a:r>
            <a:endParaRPr lang="en-US" dirty="0"/>
          </a:p>
          <a:p>
            <a:pPr marL="731520" lvl="1" indent="-731520">
              <a:buFont typeface="Wingdings" panose="05000000000000000000" pitchFamily="2" charset="2"/>
              <a:buChar char="§"/>
            </a:pPr>
            <a:endParaRPr lang="en-US" sz="2800" dirty="0">
              <a:solidFill>
                <a:srgbClr val="00B050"/>
              </a:solidFill>
              <a:latin typeface="Amasis MT Pro"/>
            </a:endParaRPr>
          </a:p>
          <a:p>
            <a:pPr marL="731520" lvl="1" indent="-731520">
              <a:buFont typeface="Wingdings" panose="05000000000000000000" pitchFamily="2" charset="2"/>
              <a:buChar char="§"/>
            </a:pPr>
            <a:r>
              <a:rPr lang="en-US" sz="2800" dirty="0">
                <a:solidFill>
                  <a:srgbClr val="00B050"/>
                </a:solidFill>
                <a:latin typeface="Amasis MT Pro"/>
              </a:rPr>
              <a:t>Average assumption is 70mg per person per day (54% from coffee, 43% from tea and 3% from other forms)</a:t>
            </a:r>
          </a:p>
          <a:p>
            <a:pPr marL="731520" lvl="1" indent="-731520">
              <a:buFont typeface="Wingdings" panose="05000000000000000000" pitchFamily="2" charset="2"/>
              <a:buChar char="§"/>
            </a:pPr>
            <a:endParaRPr lang="en-US" sz="2800" dirty="0">
              <a:solidFill>
                <a:srgbClr val="00B050"/>
              </a:solidFill>
              <a:latin typeface="Amasis MT Pro"/>
              <a:cs typeface="Calibri"/>
            </a:endParaRPr>
          </a:p>
          <a:p>
            <a:pPr marL="731520" lvl="1" indent="-731520">
              <a:buFont typeface="Wingdings" panose="05000000000000000000" pitchFamily="2" charset="2"/>
              <a:buChar char="§"/>
            </a:pPr>
            <a:r>
              <a:rPr lang="en-US" sz="2800" dirty="0">
                <a:solidFill>
                  <a:srgbClr val="00B050"/>
                </a:solidFill>
                <a:latin typeface="Calibri"/>
                <a:cs typeface="Calibri"/>
              </a:rPr>
              <a:t>For healthy adults, the FDA has cited 400 milligrams a day—that's about four or five cups of coffee. For some, caffeine can increase anxiety, restlessness, tremors, irregular heartbeat, and sleeping trouble. Dead from caffeine is rare but possible</a:t>
            </a:r>
            <a:endParaRPr lang="en-US" sz="2800" dirty="0">
              <a:solidFill>
                <a:srgbClr val="00B050"/>
              </a:solidFill>
              <a:latin typeface="Amasis MT Pro"/>
            </a:endParaRPr>
          </a:p>
          <a:p>
            <a:pPr marL="731520" lvl="1" indent="-731520">
              <a:buFont typeface="Wingdings" panose="05000000000000000000" pitchFamily="2" charset="2"/>
              <a:buChar char="§"/>
            </a:pPr>
            <a:endParaRPr lang="en-US" sz="2800" dirty="0">
              <a:solidFill>
                <a:srgbClr val="00B050"/>
              </a:solidFill>
              <a:latin typeface="Calibri"/>
              <a:cs typeface="Calibri"/>
            </a:endParaRPr>
          </a:p>
          <a:p>
            <a:pPr marL="731520" lvl="1" indent="-731520">
              <a:buFont typeface="Wingdings,Sans-Serif" panose="05000000000000000000" pitchFamily="2" charset="2"/>
              <a:buChar char="§"/>
            </a:pPr>
            <a:r>
              <a:rPr lang="en-US" sz="2800" dirty="0">
                <a:solidFill>
                  <a:srgbClr val="00B050"/>
                </a:solidFill>
                <a:latin typeface="Calibri"/>
                <a:cs typeface="Calibri"/>
              </a:rPr>
              <a:t>This project looks at different types of caffeinated beverages available and how they vary by caffeine and calories</a:t>
            </a:r>
          </a:p>
          <a:p>
            <a:pPr marL="731520" lvl="1" indent="-731520">
              <a:buFont typeface="Wingdings,Sans-Serif" panose="05000000000000000000" pitchFamily="2" charset="2"/>
              <a:buChar char="§"/>
            </a:pPr>
            <a:endParaRPr lang="en-US" sz="2800" dirty="0">
              <a:solidFill>
                <a:srgbClr val="00B050"/>
              </a:solidFill>
              <a:latin typeface="Calibri"/>
              <a:cs typeface="Calibri"/>
            </a:endParaRPr>
          </a:p>
          <a:p>
            <a:pPr marL="731520" lvl="1" indent="-731520">
              <a:buFont typeface="Wingdings" panose="05000000000000000000" pitchFamily="2" charset="2"/>
              <a:buChar char="§"/>
            </a:pPr>
            <a:endParaRPr lang="en-US" sz="2800" dirty="0">
              <a:solidFill>
                <a:srgbClr val="00B050"/>
              </a:solidFill>
              <a:latin typeface="Amasis MT Pro"/>
              <a:cs typeface="Calibri"/>
            </a:endParaRPr>
          </a:p>
          <a:p>
            <a:pPr marL="731520" lvl="1" indent="-731520">
              <a:buFont typeface="Wingdings" panose="05000000000000000000" pitchFamily="2" charset="2"/>
              <a:buChar char="§"/>
            </a:pPr>
            <a:endParaRPr lang="en-US" sz="2800" dirty="0">
              <a:solidFill>
                <a:srgbClr val="00B050"/>
              </a:solidFill>
              <a:latin typeface="Amasis MT Pro"/>
            </a:endParaRPr>
          </a:p>
          <a:p>
            <a:pPr marL="731520" lvl="1" indent="-731520">
              <a:buFont typeface="Wingdings" panose="05000000000000000000" pitchFamily="2" charset="2"/>
              <a:buChar char="§"/>
            </a:pPr>
            <a:endParaRPr lang="en-US" sz="2800" dirty="0">
              <a:solidFill>
                <a:srgbClr val="00B050"/>
              </a:solidFill>
              <a:latin typeface="Amasis MT Pro"/>
            </a:endParaRPr>
          </a:p>
          <a:p>
            <a:pPr marL="731520" lvl="1" indent="-731520">
              <a:buFont typeface="Wingdings" panose="05000000000000000000" pitchFamily="2" charset="2"/>
              <a:buChar char="§"/>
            </a:pPr>
            <a:endParaRPr lang="en-US" sz="2800" dirty="0">
              <a:solidFill>
                <a:srgbClr val="00B050"/>
              </a:solidFill>
              <a:latin typeface="Amasis MT Pro"/>
            </a:endParaRPr>
          </a:p>
          <a:p>
            <a:pPr marL="731520" lvl="1" indent="-731520">
              <a:buFont typeface="Wingdings" panose="05000000000000000000" pitchFamily="2" charset="2"/>
              <a:buChar char="§"/>
            </a:pPr>
            <a:endParaRPr lang="en-US" sz="2800" dirty="0">
              <a:solidFill>
                <a:srgbClr val="00B050"/>
              </a:solidFill>
              <a:latin typeface="Amasis MT Pro"/>
            </a:endParaRPr>
          </a:p>
          <a:p>
            <a:pPr marL="731520" lvl="1" indent="-731520">
              <a:buFont typeface="Wingdings" panose="05000000000000000000" pitchFamily="2" charset="2"/>
              <a:buChar char="§"/>
            </a:pPr>
            <a:endParaRPr lang="en-US" sz="2800" dirty="0">
              <a:solidFill>
                <a:srgbClr val="00B050"/>
              </a:solidFill>
              <a:latin typeface="Amasis MT Pro"/>
            </a:endParaRPr>
          </a:p>
          <a:p>
            <a:pPr marL="731520" lvl="1" indent="-731520">
              <a:buFont typeface="Wingdings" panose="05000000000000000000" pitchFamily="2" charset="2"/>
              <a:buChar char="§"/>
            </a:pPr>
            <a:endParaRPr lang="en-US" sz="2800" dirty="0">
              <a:solidFill>
                <a:srgbClr val="00B050"/>
              </a:solidFill>
              <a:latin typeface="Amasis MT Pro"/>
            </a:endParaRPr>
          </a:p>
        </p:txBody>
      </p:sp>
      <p:sp>
        <p:nvSpPr>
          <p:cNvPr id="3" name="Subtitle 2">
            <a:extLst>
              <a:ext uri="{FF2B5EF4-FFF2-40B4-BE49-F238E27FC236}">
                <a16:creationId xmlns:a16="http://schemas.microsoft.com/office/drawing/2014/main" id="{4B7D5DCC-8E64-918F-8C68-BA661E5BB027}"/>
              </a:ext>
            </a:extLst>
          </p:cNvPr>
          <p:cNvSpPr txBox="1">
            <a:spLocks/>
          </p:cNvSpPr>
          <p:nvPr/>
        </p:nvSpPr>
        <p:spPr>
          <a:xfrm>
            <a:off x="120443" y="204330"/>
            <a:ext cx="11946625" cy="615067"/>
          </a:xfrm>
          <a:prstGeom prst="rect">
            <a:avLst/>
          </a:prstGeom>
        </p:spPr>
        <p:txBody>
          <a:bodyPr vert="horz" lIns="91440" tIns="45720" rIns="91440" bIns="45720" rtlCol="0" anchor="t">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3300" dirty="0">
                <a:solidFill>
                  <a:schemeClr val="accent1">
                    <a:lumMod val="75000"/>
                  </a:schemeClr>
                </a:solidFill>
                <a:latin typeface="Amasis MT Pro"/>
              </a:rPr>
              <a:t>What is interesting about Caffeine? </a:t>
            </a:r>
          </a:p>
        </p:txBody>
      </p:sp>
    </p:spTree>
    <p:extLst>
      <p:ext uri="{BB962C8B-B14F-4D97-AF65-F5344CB8AC3E}">
        <p14:creationId xmlns:p14="http://schemas.microsoft.com/office/powerpoint/2010/main" val="1259962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4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5F29814-E90E-C527-8CE1-3EBE84B1760F}"/>
              </a:ext>
            </a:extLst>
          </p:cNvPr>
          <p:cNvSpPr txBox="1">
            <a:spLocks/>
          </p:cNvSpPr>
          <p:nvPr/>
        </p:nvSpPr>
        <p:spPr>
          <a:xfrm>
            <a:off x="451262" y="130402"/>
            <a:ext cx="11088092" cy="822325"/>
          </a:xfrm>
          <a:prstGeom prst="rect">
            <a:avLst/>
          </a:prstGeom>
        </p:spPr>
        <p:txBody>
          <a:bodyPr vert="horz" lIns="91440" tIns="45720" rIns="9144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nSpc>
                <a:spcPct val="100000"/>
              </a:lnSpc>
              <a:spcBef>
                <a:spcPts val="0"/>
              </a:spcBef>
              <a:spcAft>
                <a:spcPts val="0"/>
              </a:spcAft>
              <a:buNone/>
            </a:pPr>
            <a:r>
              <a:rPr lang="en-US" sz="3000" dirty="0">
                <a:solidFill>
                  <a:srgbClr val="002060"/>
                </a:solidFill>
                <a:latin typeface="Amasis MT Pro" panose="020B0604020202020204" pitchFamily="18" charset="0"/>
              </a:rPr>
              <a:t>Density of Caffeine (per 100 ml) Versus Volume (ml)</a:t>
            </a:r>
          </a:p>
        </p:txBody>
      </p:sp>
      <mc:AlternateContent xmlns:mc="http://schemas.openxmlformats.org/markup-compatibility/2006" xmlns:a14="http://schemas.microsoft.com/office/drawing/2010/main">
        <mc:Choice Requires="a14">
          <p:sp>
            <p:nvSpPr>
              <p:cNvPr id="4" name="Subtitle 2">
                <a:extLst>
                  <a:ext uri="{FF2B5EF4-FFF2-40B4-BE49-F238E27FC236}">
                    <a16:creationId xmlns:a16="http://schemas.microsoft.com/office/drawing/2014/main" id="{99198240-7B2C-B04E-9A06-8E0E62DAE820}"/>
                  </a:ext>
                </a:extLst>
              </p:cNvPr>
              <p:cNvSpPr txBox="1">
                <a:spLocks/>
              </p:cNvSpPr>
              <p:nvPr/>
            </p:nvSpPr>
            <p:spPr>
              <a:xfrm>
                <a:off x="7398326" y="2409001"/>
                <a:ext cx="3966359" cy="1074097"/>
              </a:xfrm>
              <a:prstGeom prst="rect">
                <a:avLst/>
              </a:prstGeom>
            </p:spPr>
            <p:txBody>
              <a:bodyPr vert="horz" lIns="91440" tIns="45720" rIns="9144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nSpc>
                    <a:spcPct val="100000"/>
                  </a:lnSpc>
                  <a:spcBef>
                    <a:spcPts val="0"/>
                  </a:spcBef>
                  <a:spcAft>
                    <a:spcPts val="0"/>
                  </a:spcAft>
                  <a:buNone/>
                </a:pPr>
                <a:r>
                  <a:rPr lang="en-US" sz="2400" dirty="0">
                    <a:solidFill>
                      <a:srgbClr val="00B050"/>
                    </a:solidFill>
                    <a:latin typeface="Amasis MT Pro" panose="020B0604020202020204" pitchFamily="18" charset="0"/>
                  </a:rPr>
                  <a:t>The correlation coefficient </a:t>
                </a:r>
                <a14:m>
                  <m:oMath xmlns:m="http://schemas.openxmlformats.org/officeDocument/2006/math">
                    <m:r>
                      <a:rPr lang="en-US" sz="2400" b="0" i="1" smtClean="0">
                        <a:solidFill>
                          <a:srgbClr val="00B050"/>
                        </a:solidFill>
                        <a:latin typeface="Cambria Math" panose="02040503050406030204" pitchFamily="18" charset="0"/>
                      </a:rPr>
                      <m:t>(</m:t>
                    </m:r>
                    <m:sSup>
                      <m:sSupPr>
                        <m:ctrlPr>
                          <a:rPr lang="en-US" sz="2400" b="0" i="1" smtClean="0">
                            <a:solidFill>
                              <a:srgbClr val="00B050"/>
                            </a:solidFill>
                            <a:latin typeface="Cambria Math" panose="02040503050406030204" pitchFamily="18" charset="0"/>
                          </a:rPr>
                        </m:ctrlPr>
                      </m:sSupPr>
                      <m:e>
                        <m:r>
                          <a:rPr lang="en-US" sz="2400" b="0" i="1" smtClean="0">
                            <a:solidFill>
                              <a:srgbClr val="00B050"/>
                            </a:solidFill>
                            <a:latin typeface="Cambria Math" panose="02040503050406030204" pitchFamily="18" charset="0"/>
                          </a:rPr>
                          <m:t>𝑟</m:t>
                        </m:r>
                      </m:e>
                      <m:sup>
                        <m:r>
                          <a:rPr lang="en-US" sz="2400" b="0" i="1" smtClean="0">
                            <a:solidFill>
                              <a:srgbClr val="00B050"/>
                            </a:solidFill>
                            <a:latin typeface="Cambria Math" panose="02040503050406030204" pitchFamily="18" charset="0"/>
                          </a:rPr>
                          <m:t>2</m:t>
                        </m:r>
                      </m:sup>
                    </m:sSup>
                    <m:r>
                      <a:rPr lang="en-US" sz="2400" b="0" i="1" smtClean="0">
                        <a:solidFill>
                          <a:srgbClr val="00B050"/>
                        </a:solidFill>
                        <a:latin typeface="Cambria Math" panose="02040503050406030204" pitchFamily="18" charset="0"/>
                      </a:rPr>
                      <m:t>=0.04)</m:t>
                    </m:r>
                  </m:oMath>
                </a14:m>
                <a:r>
                  <a:rPr lang="en-US" sz="2400" dirty="0">
                    <a:solidFill>
                      <a:srgbClr val="00B050"/>
                    </a:solidFill>
                    <a:latin typeface="Amasis MT Pro" panose="020B0604020202020204" pitchFamily="18" charset="0"/>
                  </a:rPr>
                  <a:t> is even lower.</a:t>
                </a:r>
              </a:p>
            </p:txBody>
          </p:sp>
        </mc:Choice>
        <mc:Fallback xmlns="">
          <p:sp>
            <p:nvSpPr>
              <p:cNvPr id="4" name="Subtitle 2">
                <a:extLst>
                  <a:ext uri="{FF2B5EF4-FFF2-40B4-BE49-F238E27FC236}">
                    <a16:creationId xmlns:a16="http://schemas.microsoft.com/office/drawing/2014/main" id="{99198240-7B2C-B04E-9A06-8E0E62DAE820}"/>
                  </a:ext>
                </a:extLst>
              </p:cNvPr>
              <p:cNvSpPr txBox="1">
                <a:spLocks noRot="1" noChangeAspect="1" noMove="1" noResize="1" noEditPoints="1" noAdjustHandles="1" noChangeArrowheads="1" noChangeShapeType="1" noTextEdit="1"/>
              </p:cNvSpPr>
              <p:nvPr/>
            </p:nvSpPr>
            <p:spPr>
              <a:xfrm>
                <a:off x="7398326" y="2409001"/>
                <a:ext cx="3966359" cy="1074097"/>
              </a:xfrm>
              <a:prstGeom prst="rect">
                <a:avLst/>
              </a:prstGeom>
              <a:blipFill>
                <a:blip r:embed="rId2"/>
                <a:stretch>
                  <a:fillRect l="-2462" t="-4545"/>
                </a:stretch>
              </a:blipFill>
            </p:spPr>
            <p:txBody>
              <a:bodyPr/>
              <a:lstStyle/>
              <a:p>
                <a:r>
                  <a:rPr lang="en-US">
                    <a:noFill/>
                  </a:rPr>
                  <a:t> </a:t>
                </a:r>
              </a:p>
            </p:txBody>
          </p:sp>
        </mc:Fallback>
      </mc:AlternateContent>
      <p:sp>
        <p:nvSpPr>
          <p:cNvPr id="7" name="Subtitle 2">
            <a:extLst>
              <a:ext uri="{FF2B5EF4-FFF2-40B4-BE49-F238E27FC236}">
                <a16:creationId xmlns:a16="http://schemas.microsoft.com/office/drawing/2014/main" id="{8667D470-1D41-E047-593A-3053235CF56D}"/>
              </a:ext>
            </a:extLst>
          </p:cNvPr>
          <p:cNvSpPr txBox="1">
            <a:spLocks/>
          </p:cNvSpPr>
          <p:nvPr/>
        </p:nvSpPr>
        <p:spPr>
          <a:xfrm>
            <a:off x="7398326" y="1160553"/>
            <a:ext cx="3966359" cy="887101"/>
          </a:xfrm>
          <a:prstGeom prst="rect">
            <a:avLst/>
          </a:prstGeom>
        </p:spPr>
        <p:txBody>
          <a:bodyPr vert="horz" lIns="91440" tIns="45720" rIns="9144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nSpc>
                <a:spcPct val="100000"/>
              </a:lnSpc>
              <a:spcBef>
                <a:spcPts val="0"/>
              </a:spcBef>
              <a:spcAft>
                <a:spcPts val="0"/>
              </a:spcAft>
              <a:buNone/>
            </a:pPr>
            <a:r>
              <a:rPr lang="en-US" sz="2400" dirty="0">
                <a:solidFill>
                  <a:srgbClr val="00B050"/>
                </a:solidFill>
                <a:latin typeface="Amasis MT Pro" panose="020B0604020202020204" pitchFamily="18" charset="0"/>
              </a:rPr>
              <a:t>This new graph is after filtering for energy shots.</a:t>
            </a:r>
          </a:p>
        </p:txBody>
      </p:sp>
      <p:pic>
        <p:nvPicPr>
          <p:cNvPr id="9" name="Picture 8">
            <a:extLst>
              <a:ext uri="{FF2B5EF4-FFF2-40B4-BE49-F238E27FC236}">
                <a16:creationId xmlns:a16="http://schemas.microsoft.com/office/drawing/2014/main" id="{99E12A41-603B-282B-0517-8A68ED9670D0}"/>
              </a:ext>
            </a:extLst>
          </p:cNvPr>
          <p:cNvPicPr>
            <a:picLocks noChangeAspect="1"/>
          </p:cNvPicPr>
          <p:nvPr/>
        </p:nvPicPr>
        <p:blipFill>
          <a:blip r:embed="rId3"/>
          <a:stretch>
            <a:fillRect/>
          </a:stretch>
        </p:blipFill>
        <p:spPr>
          <a:xfrm>
            <a:off x="451262" y="1160553"/>
            <a:ext cx="6555180" cy="4900350"/>
          </a:xfrm>
          <a:prstGeom prst="rect">
            <a:avLst/>
          </a:prstGeom>
        </p:spPr>
      </p:pic>
      <p:sp>
        <p:nvSpPr>
          <p:cNvPr id="10" name="Subtitle 2">
            <a:extLst>
              <a:ext uri="{FF2B5EF4-FFF2-40B4-BE49-F238E27FC236}">
                <a16:creationId xmlns:a16="http://schemas.microsoft.com/office/drawing/2014/main" id="{20B90865-B174-A2FC-79D9-4A7716E9431C}"/>
              </a:ext>
            </a:extLst>
          </p:cNvPr>
          <p:cNvSpPr txBox="1">
            <a:spLocks/>
          </p:cNvSpPr>
          <p:nvPr/>
        </p:nvSpPr>
        <p:spPr>
          <a:xfrm>
            <a:off x="7398326" y="3610728"/>
            <a:ext cx="3966359" cy="2904372"/>
          </a:xfrm>
          <a:prstGeom prst="rect">
            <a:avLst/>
          </a:prstGeom>
        </p:spPr>
        <p:txBody>
          <a:bodyPr vert="horz" lIns="91440" tIns="45720" rIns="9144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nSpc>
                <a:spcPct val="100000"/>
              </a:lnSpc>
              <a:spcBef>
                <a:spcPts val="0"/>
              </a:spcBef>
              <a:spcAft>
                <a:spcPts val="0"/>
              </a:spcAft>
              <a:buNone/>
            </a:pPr>
            <a:r>
              <a:rPr lang="en-US" sz="2400" dirty="0">
                <a:solidFill>
                  <a:srgbClr val="00B050"/>
                </a:solidFill>
                <a:latin typeface="Amasis MT Pro" panose="020B0604020202020204" pitchFamily="18" charset="0"/>
              </a:rPr>
              <a:t>Conclusion: Just because a drink is small in size doesn’t mean it is more caffeine dense.</a:t>
            </a:r>
          </a:p>
          <a:p>
            <a:pPr marL="0" indent="0">
              <a:lnSpc>
                <a:spcPct val="100000"/>
              </a:lnSpc>
              <a:spcBef>
                <a:spcPts val="0"/>
              </a:spcBef>
              <a:spcAft>
                <a:spcPts val="0"/>
              </a:spcAft>
              <a:buNone/>
            </a:pPr>
            <a:endParaRPr lang="en-US" sz="2400" dirty="0">
              <a:solidFill>
                <a:srgbClr val="00B050"/>
              </a:solidFill>
              <a:latin typeface="Amasis MT Pro" panose="020B0604020202020204" pitchFamily="18" charset="0"/>
            </a:endParaRPr>
          </a:p>
          <a:p>
            <a:pPr marL="0" indent="0">
              <a:lnSpc>
                <a:spcPct val="100000"/>
              </a:lnSpc>
              <a:spcBef>
                <a:spcPts val="0"/>
              </a:spcBef>
              <a:spcAft>
                <a:spcPts val="0"/>
              </a:spcAft>
              <a:buNone/>
            </a:pPr>
            <a:r>
              <a:rPr lang="en-US" sz="2400" dirty="0">
                <a:solidFill>
                  <a:srgbClr val="00B050"/>
                </a:solidFill>
                <a:latin typeface="Amasis MT Pro" panose="020B0604020202020204" pitchFamily="18" charset="0"/>
              </a:rPr>
              <a:t>Energy shots follow their own rules.</a:t>
            </a:r>
          </a:p>
          <a:p>
            <a:pPr marL="0" indent="0">
              <a:lnSpc>
                <a:spcPct val="100000"/>
              </a:lnSpc>
              <a:spcBef>
                <a:spcPts val="0"/>
              </a:spcBef>
              <a:spcAft>
                <a:spcPts val="0"/>
              </a:spcAft>
              <a:buNone/>
            </a:pPr>
            <a:endParaRPr lang="en-US" sz="2400" dirty="0">
              <a:solidFill>
                <a:srgbClr val="00B050"/>
              </a:solidFill>
              <a:latin typeface="Amasis MT Pro" panose="020B0604020202020204" pitchFamily="18" charset="0"/>
            </a:endParaRPr>
          </a:p>
        </p:txBody>
      </p:sp>
    </p:spTree>
    <p:extLst>
      <p:ext uri="{BB962C8B-B14F-4D97-AF65-F5344CB8AC3E}">
        <p14:creationId xmlns:p14="http://schemas.microsoft.com/office/powerpoint/2010/main" val="1883421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7" grpId="0"/>
      <p:bldP spid="10"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5F29814-E90E-C527-8CE1-3EBE84B1760F}"/>
              </a:ext>
            </a:extLst>
          </p:cNvPr>
          <p:cNvSpPr txBox="1">
            <a:spLocks/>
          </p:cNvSpPr>
          <p:nvPr/>
        </p:nvSpPr>
        <p:spPr>
          <a:xfrm>
            <a:off x="451262" y="130402"/>
            <a:ext cx="11088092" cy="822325"/>
          </a:xfrm>
          <a:prstGeom prst="rect">
            <a:avLst/>
          </a:prstGeom>
        </p:spPr>
        <p:txBody>
          <a:bodyPr vert="horz" lIns="91440" tIns="45720" rIns="9144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nSpc>
                <a:spcPct val="100000"/>
              </a:lnSpc>
              <a:spcBef>
                <a:spcPts val="0"/>
              </a:spcBef>
              <a:spcAft>
                <a:spcPts val="0"/>
              </a:spcAft>
              <a:buNone/>
            </a:pPr>
            <a:r>
              <a:rPr lang="en-US" sz="3000" dirty="0">
                <a:solidFill>
                  <a:srgbClr val="002060"/>
                </a:solidFill>
                <a:latin typeface="Amasis MT Pro" panose="020B0604020202020204" pitchFamily="18" charset="0"/>
              </a:rPr>
              <a:t>Calories Versus Volume (ml)</a:t>
            </a:r>
          </a:p>
        </p:txBody>
      </p:sp>
      <mc:AlternateContent xmlns:mc="http://schemas.openxmlformats.org/markup-compatibility/2006" xmlns:a14="http://schemas.microsoft.com/office/drawing/2010/main">
        <mc:Choice Requires="a14">
          <p:sp>
            <p:nvSpPr>
              <p:cNvPr id="4" name="Subtitle 2">
                <a:extLst>
                  <a:ext uri="{FF2B5EF4-FFF2-40B4-BE49-F238E27FC236}">
                    <a16:creationId xmlns:a16="http://schemas.microsoft.com/office/drawing/2014/main" id="{99198240-7B2C-B04E-9A06-8E0E62DAE820}"/>
                  </a:ext>
                </a:extLst>
              </p:cNvPr>
              <p:cNvSpPr txBox="1">
                <a:spLocks/>
              </p:cNvSpPr>
              <p:nvPr/>
            </p:nvSpPr>
            <p:spPr>
              <a:xfrm>
                <a:off x="7398326" y="971891"/>
                <a:ext cx="3966359" cy="1074097"/>
              </a:xfrm>
              <a:prstGeom prst="rect">
                <a:avLst/>
              </a:prstGeom>
            </p:spPr>
            <p:txBody>
              <a:bodyPr vert="horz" lIns="91440" tIns="45720" rIns="9144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nSpc>
                    <a:spcPct val="100000"/>
                  </a:lnSpc>
                  <a:spcBef>
                    <a:spcPts val="0"/>
                  </a:spcBef>
                  <a:spcAft>
                    <a:spcPts val="0"/>
                  </a:spcAft>
                  <a:buNone/>
                </a:pPr>
                <a:r>
                  <a:rPr lang="en-US" sz="2400" dirty="0">
                    <a:solidFill>
                      <a:srgbClr val="00B050"/>
                    </a:solidFill>
                    <a:latin typeface="Amasis MT Pro" panose="020B0604020202020204" pitchFamily="18" charset="0"/>
                  </a:rPr>
                  <a:t>The correlation coefficient </a:t>
                </a:r>
                <a14:m>
                  <m:oMath xmlns:m="http://schemas.openxmlformats.org/officeDocument/2006/math">
                    <m:r>
                      <a:rPr lang="en-US" sz="2400" b="0" i="1" smtClean="0">
                        <a:solidFill>
                          <a:srgbClr val="00B050"/>
                        </a:solidFill>
                        <a:latin typeface="Cambria Math" panose="02040503050406030204" pitchFamily="18" charset="0"/>
                      </a:rPr>
                      <m:t>(</m:t>
                    </m:r>
                    <m:sSup>
                      <m:sSupPr>
                        <m:ctrlPr>
                          <a:rPr lang="en-US" sz="2400" b="0" i="1" smtClean="0">
                            <a:solidFill>
                              <a:srgbClr val="00B050"/>
                            </a:solidFill>
                            <a:latin typeface="Cambria Math" panose="02040503050406030204" pitchFamily="18" charset="0"/>
                          </a:rPr>
                        </m:ctrlPr>
                      </m:sSupPr>
                      <m:e>
                        <m:r>
                          <a:rPr lang="en-US" sz="2400" b="0" i="1" smtClean="0">
                            <a:solidFill>
                              <a:srgbClr val="00B050"/>
                            </a:solidFill>
                            <a:latin typeface="Cambria Math" panose="02040503050406030204" pitchFamily="18" charset="0"/>
                          </a:rPr>
                          <m:t>𝑟</m:t>
                        </m:r>
                      </m:e>
                      <m:sup>
                        <m:r>
                          <a:rPr lang="en-US" sz="2400" b="0" i="1" smtClean="0">
                            <a:solidFill>
                              <a:srgbClr val="00B050"/>
                            </a:solidFill>
                            <a:latin typeface="Cambria Math" panose="02040503050406030204" pitchFamily="18" charset="0"/>
                          </a:rPr>
                          <m:t>2</m:t>
                        </m:r>
                      </m:sup>
                    </m:sSup>
                    <m:r>
                      <a:rPr lang="en-US" sz="2400" b="0" i="1" smtClean="0">
                        <a:solidFill>
                          <a:srgbClr val="00B050"/>
                        </a:solidFill>
                        <a:latin typeface="Cambria Math" panose="02040503050406030204" pitchFamily="18" charset="0"/>
                      </a:rPr>
                      <m:t>=0.12)</m:t>
                    </m:r>
                  </m:oMath>
                </a14:m>
                <a:r>
                  <a:rPr lang="en-US" sz="2400" dirty="0">
                    <a:solidFill>
                      <a:srgbClr val="00B050"/>
                    </a:solidFill>
                    <a:latin typeface="Amasis MT Pro" panose="020B0604020202020204" pitchFamily="18" charset="0"/>
                  </a:rPr>
                  <a:t> is very low.</a:t>
                </a:r>
              </a:p>
            </p:txBody>
          </p:sp>
        </mc:Choice>
        <mc:Fallback xmlns="">
          <p:sp>
            <p:nvSpPr>
              <p:cNvPr id="4" name="Subtitle 2">
                <a:extLst>
                  <a:ext uri="{FF2B5EF4-FFF2-40B4-BE49-F238E27FC236}">
                    <a16:creationId xmlns:a16="http://schemas.microsoft.com/office/drawing/2014/main" id="{99198240-7B2C-B04E-9A06-8E0E62DAE820}"/>
                  </a:ext>
                </a:extLst>
              </p:cNvPr>
              <p:cNvSpPr txBox="1">
                <a:spLocks noRot="1" noChangeAspect="1" noMove="1" noResize="1" noEditPoints="1" noAdjustHandles="1" noChangeArrowheads="1" noChangeShapeType="1" noTextEdit="1"/>
              </p:cNvSpPr>
              <p:nvPr/>
            </p:nvSpPr>
            <p:spPr>
              <a:xfrm>
                <a:off x="7398326" y="971891"/>
                <a:ext cx="3966359" cy="1074097"/>
              </a:xfrm>
              <a:prstGeom prst="rect">
                <a:avLst/>
              </a:prstGeom>
              <a:blipFill>
                <a:blip r:embed="rId2"/>
                <a:stretch>
                  <a:fillRect l="-2462" t="-4520"/>
                </a:stretch>
              </a:blipFill>
            </p:spPr>
            <p:txBody>
              <a:bodyPr/>
              <a:lstStyle/>
              <a:p>
                <a:r>
                  <a:rPr lang="en-US">
                    <a:noFill/>
                  </a:rPr>
                  <a:t> </a:t>
                </a:r>
              </a:p>
            </p:txBody>
          </p:sp>
        </mc:Fallback>
      </mc:AlternateContent>
      <p:sp>
        <p:nvSpPr>
          <p:cNvPr id="5" name="Subtitle 2">
            <a:extLst>
              <a:ext uri="{FF2B5EF4-FFF2-40B4-BE49-F238E27FC236}">
                <a16:creationId xmlns:a16="http://schemas.microsoft.com/office/drawing/2014/main" id="{91BA4EF9-DDEB-CC06-F874-2A63B8DD34BE}"/>
              </a:ext>
            </a:extLst>
          </p:cNvPr>
          <p:cNvSpPr txBox="1">
            <a:spLocks/>
          </p:cNvSpPr>
          <p:nvPr/>
        </p:nvSpPr>
        <p:spPr>
          <a:xfrm>
            <a:off x="7398326" y="2090853"/>
            <a:ext cx="3966359" cy="1563687"/>
          </a:xfrm>
          <a:prstGeom prst="rect">
            <a:avLst/>
          </a:prstGeom>
        </p:spPr>
        <p:txBody>
          <a:bodyPr vert="horz" lIns="91440" tIns="45720" rIns="9144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nSpc>
                <a:spcPct val="100000"/>
              </a:lnSpc>
              <a:spcBef>
                <a:spcPts val="0"/>
              </a:spcBef>
              <a:spcAft>
                <a:spcPts val="0"/>
              </a:spcAft>
              <a:buNone/>
            </a:pPr>
            <a:r>
              <a:rPr lang="en-US" sz="2400" dirty="0">
                <a:solidFill>
                  <a:srgbClr val="00B050"/>
                </a:solidFill>
                <a:latin typeface="Amasis MT Pro" panose="020B0604020202020204" pitchFamily="18" charset="0"/>
              </a:rPr>
              <a:t>Surprise! A bigger drink does not mean it has more calories!</a:t>
            </a:r>
          </a:p>
        </p:txBody>
      </p:sp>
      <p:sp>
        <p:nvSpPr>
          <p:cNvPr id="7" name="Subtitle 2">
            <a:extLst>
              <a:ext uri="{FF2B5EF4-FFF2-40B4-BE49-F238E27FC236}">
                <a16:creationId xmlns:a16="http://schemas.microsoft.com/office/drawing/2014/main" id="{8667D470-1D41-E047-593A-3053235CF56D}"/>
              </a:ext>
            </a:extLst>
          </p:cNvPr>
          <p:cNvSpPr txBox="1">
            <a:spLocks/>
          </p:cNvSpPr>
          <p:nvPr/>
        </p:nvSpPr>
        <p:spPr>
          <a:xfrm>
            <a:off x="7398326" y="3471451"/>
            <a:ext cx="3966359" cy="1207735"/>
          </a:xfrm>
          <a:prstGeom prst="rect">
            <a:avLst/>
          </a:prstGeom>
        </p:spPr>
        <p:txBody>
          <a:bodyPr vert="horz" lIns="91440" tIns="45720" rIns="9144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nSpc>
                <a:spcPct val="100000"/>
              </a:lnSpc>
              <a:spcBef>
                <a:spcPts val="0"/>
              </a:spcBef>
              <a:spcAft>
                <a:spcPts val="0"/>
              </a:spcAft>
              <a:buNone/>
            </a:pPr>
            <a:r>
              <a:rPr lang="en-US" sz="2400" dirty="0">
                <a:solidFill>
                  <a:srgbClr val="00B050"/>
                </a:solidFill>
                <a:latin typeface="Amasis MT Pro" panose="020B0604020202020204" pitchFamily="18" charset="0"/>
              </a:rPr>
              <a:t>Remember that we have already filtered out the diet drinks.</a:t>
            </a:r>
          </a:p>
        </p:txBody>
      </p:sp>
      <p:pic>
        <p:nvPicPr>
          <p:cNvPr id="17414" name="Picture 6">
            <a:extLst>
              <a:ext uri="{FF2B5EF4-FFF2-40B4-BE49-F238E27FC236}">
                <a16:creationId xmlns:a16="http://schemas.microsoft.com/office/drawing/2014/main" id="{073B5E28-16EB-A0A0-1E31-C43CC25BD6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006" y="986172"/>
            <a:ext cx="6535522" cy="4885655"/>
          </a:xfrm>
          <a:prstGeom prst="rect">
            <a:avLst/>
          </a:prstGeom>
          <a:noFill/>
          <a:extLst>
            <a:ext uri="{909E8E84-426E-40DD-AFC4-6F175D3DCCD1}">
              <a14:hiddenFill xmlns:a14="http://schemas.microsoft.com/office/drawing/2010/main">
                <a:solidFill>
                  <a:srgbClr val="FFFFFF"/>
                </a:solidFill>
              </a14:hiddenFill>
            </a:ext>
          </a:extLst>
        </p:spPr>
      </p:pic>
      <p:sp>
        <p:nvSpPr>
          <p:cNvPr id="8" name="Subtitle 2">
            <a:extLst>
              <a:ext uri="{FF2B5EF4-FFF2-40B4-BE49-F238E27FC236}">
                <a16:creationId xmlns:a16="http://schemas.microsoft.com/office/drawing/2014/main" id="{0522AB24-D0D7-BF1C-16BF-356216915AA1}"/>
              </a:ext>
            </a:extLst>
          </p:cNvPr>
          <p:cNvSpPr txBox="1">
            <a:spLocks/>
          </p:cNvSpPr>
          <p:nvPr/>
        </p:nvSpPr>
        <p:spPr>
          <a:xfrm>
            <a:off x="7398326" y="4852049"/>
            <a:ext cx="3966359" cy="1207735"/>
          </a:xfrm>
          <a:prstGeom prst="rect">
            <a:avLst/>
          </a:prstGeom>
        </p:spPr>
        <p:txBody>
          <a:bodyPr vert="horz" lIns="91440" tIns="45720" rIns="9144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nSpc>
                <a:spcPct val="100000"/>
              </a:lnSpc>
              <a:spcBef>
                <a:spcPts val="0"/>
              </a:spcBef>
              <a:spcAft>
                <a:spcPts val="0"/>
              </a:spcAft>
              <a:buNone/>
            </a:pPr>
            <a:r>
              <a:rPr lang="en-US" sz="2400" dirty="0">
                <a:solidFill>
                  <a:srgbClr val="00B050"/>
                </a:solidFill>
                <a:latin typeface="Amasis MT Pro" panose="020B0604020202020204" pitchFamily="18" charset="0"/>
              </a:rPr>
              <a:t>The zeroes that you see are mainly teas, waters, and energy shots.</a:t>
            </a:r>
          </a:p>
        </p:txBody>
      </p:sp>
    </p:spTree>
    <p:extLst>
      <p:ext uri="{BB962C8B-B14F-4D97-AF65-F5344CB8AC3E}">
        <p14:creationId xmlns:p14="http://schemas.microsoft.com/office/powerpoint/2010/main" val="4114151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7" grpId="0"/>
      <p:bldP spid="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5F29814-E90E-C527-8CE1-3EBE84B1760F}"/>
              </a:ext>
            </a:extLst>
          </p:cNvPr>
          <p:cNvSpPr txBox="1">
            <a:spLocks/>
          </p:cNvSpPr>
          <p:nvPr/>
        </p:nvSpPr>
        <p:spPr>
          <a:xfrm>
            <a:off x="451262" y="130402"/>
            <a:ext cx="11088092" cy="822325"/>
          </a:xfrm>
          <a:prstGeom prst="rect">
            <a:avLst/>
          </a:prstGeom>
        </p:spPr>
        <p:txBody>
          <a:bodyPr vert="horz" lIns="91440" tIns="45720" rIns="9144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nSpc>
                <a:spcPct val="100000"/>
              </a:lnSpc>
              <a:spcBef>
                <a:spcPts val="0"/>
              </a:spcBef>
              <a:spcAft>
                <a:spcPts val="0"/>
              </a:spcAft>
              <a:buNone/>
            </a:pPr>
            <a:r>
              <a:rPr lang="en-US" sz="3000" dirty="0">
                <a:solidFill>
                  <a:srgbClr val="002060"/>
                </a:solidFill>
                <a:latin typeface="Amasis MT Pro" panose="020B0604020202020204" pitchFamily="18" charset="0"/>
              </a:rPr>
              <a:t>Calories Versus Volume (ml)</a:t>
            </a:r>
          </a:p>
        </p:txBody>
      </p:sp>
      <p:sp>
        <p:nvSpPr>
          <p:cNvPr id="4" name="Subtitle 2">
            <a:extLst>
              <a:ext uri="{FF2B5EF4-FFF2-40B4-BE49-F238E27FC236}">
                <a16:creationId xmlns:a16="http://schemas.microsoft.com/office/drawing/2014/main" id="{99198240-7B2C-B04E-9A06-8E0E62DAE820}"/>
              </a:ext>
            </a:extLst>
          </p:cNvPr>
          <p:cNvSpPr txBox="1">
            <a:spLocks/>
          </p:cNvSpPr>
          <p:nvPr/>
        </p:nvSpPr>
        <p:spPr>
          <a:xfrm>
            <a:off x="7398326" y="971891"/>
            <a:ext cx="3966359" cy="1207735"/>
          </a:xfrm>
          <a:prstGeom prst="rect">
            <a:avLst/>
          </a:prstGeom>
        </p:spPr>
        <p:txBody>
          <a:bodyPr vert="horz" lIns="91440" tIns="45720" rIns="9144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nSpc>
                <a:spcPct val="100000"/>
              </a:lnSpc>
              <a:spcBef>
                <a:spcPts val="0"/>
              </a:spcBef>
              <a:spcAft>
                <a:spcPts val="0"/>
              </a:spcAft>
              <a:buNone/>
            </a:pPr>
            <a:r>
              <a:rPr lang="en-US" sz="2400" dirty="0">
                <a:solidFill>
                  <a:srgbClr val="00B050"/>
                </a:solidFill>
                <a:latin typeface="Amasis MT Pro" panose="020B0604020202020204" pitchFamily="18" charset="0"/>
              </a:rPr>
              <a:t>What if you focused only on Coffee and Energy Drinks?</a:t>
            </a:r>
          </a:p>
        </p:txBody>
      </p:sp>
      <p:sp>
        <p:nvSpPr>
          <p:cNvPr id="5" name="Subtitle 2">
            <a:extLst>
              <a:ext uri="{FF2B5EF4-FFF2-40B4-BE49-F238E27FC236}">
                <a16:creationId xmlns:a16="http://schemas.microsoft.com/office/drawing/2014/main" id="{91BA4EF9-DDEB-CC06-F874-2A63B8DD34BE}"/>
              </a:ext>
            </a:extLst>
          </p:cNvPr>
          <p:cNvSpPr txBox="1">
            <a:spLocks/>
          </p:cNvSpPr>
          <p:nvPr/>
        </p:nvSpPr>
        <p:spPr>
          <a:xfrm>
            <a:off x="7398326" y="2244552"/>
            <a:ext cx="3966359" cy="629277"/>
          </a:xfrm>
          <a:prstGeom prst="rect">
            <a:avLst/>
          </a:prstGeom>
        </p:spPr>
        <p:txBody>
          <a:bodyPr vert="horz" lIns="91440" tIns="45720" rIns="9144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nSpc>
                <a:spcPct val="100000"/>
              </a:lnSpc>
              <a:spcBef>
                <a:spcPts val="0"/>
              </a:spcBef>
              <a:spcAft>
                <a:spcPts val="0"/>
              </a:spcAft>
              <a:buNone/>
            </a:pPr>
            <a:r>
              <a:rPr lang="en-US" sz="2400" dirty="0">
                <a:solidFill>
                  <a:srgbClr val="00B050"/>
                </a:solidFill>
                <a:latin typeface="Amasis MT Pro" panose="020B0604020202020204" pitchFamily="18" charset="0"/>
              </a:rPr>
              <a:t>It is EVEN WORSE!</a:t>
            </a:r>
          </a:p>
        </p:txBody>
      </p:sp>
      <p:sp>
        <p:nvSpPr>
          <p:cNvPr id="7" name="Subtitle 2">
            <a:extLst>
              <a:ext uri="{FF2B5EF4-FFF2-40B4-BE49-F238E27FC236}">
                <a16:creationId xmlns:a16="http://schemas.microsoft.com/office/drawing/2014/main" id="{8667D470-1D41-E047-593A-3053235CF56D}"/>
              </a:ext>
            </a:extLst>
          </p:cNvPr>
          <p:cNvSpPr txBox="1">
            <a:spLocks/>
          </p:cNvSpPr>
          <p:nvPr/>
        </p:nvSpPr>
        <p:spPr>
          <a:xfrm>
            <a:off x="7398326" y="3055814"/>
            <a:ext cx="3966359" cy="1207735"/>
          </a:xfrm>
          <a:prstGeom prst="rect">
            <a:avLst/>
          </a:prstGeom>
        </p:spPr>
        <p:txBody>
          <a:bodyPr vert="horz" lIns="91440" tIns="45720" rIns="9144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nSpc>
                <a:spcPct val="100000"/>
              </a:lnSpc>
              <a:spcBef>
                <a:spcPts val="0"/>
              </a:spcBef>
              <a:spcAft>
                <a:spcPts val="0"/>
              </a:spcAft>
              <a:buNone/>
            </a:pPr>
            <a:r>
              <a:rPr lang="en-US" sz="2400" dirty="0">
                <a:solidFill>
                  <a:srgbClr val="00B050"/>
                </a:solidFill>
                <a:latin typeface="Amasis MT Pro" panose="020B0604020202020204" pitchFamily="18" charset="0"/>
              </a:rPr>
              <a:t>A larger coffee or energy drink does NOT mean more calories.</a:t>
            </a:r>
          </a:p>
        </p:txBody>
      </p:sp>
      <p:sp>
        <p:nvSpPr>
          <p:cNvPr id="8" name="Subtitle 2">
            <a:extLst>
              <a:ext uri="{FF2B5EF4-FFF2-40B4-BE49-F238E27FC236}">
                <a16:creationId xmlns:a16="http://schemas.microsoft.com/office/drawing/2014/main" id="{0522AB24-D0D7-BF1C-16BF-356216915AA1}"/>
              </a:ext>
            </a:extLst>
          </p:cNvPr>
          <p:cNvSpPr txBox="1">
            <a:spLocks/>
          </p:cNvSpPr>
          <p:nvPr/>
        </p:nvSpPr>
        <p:spPr>
          <a:xfrm>
            <a:off x="7398325" y="4445534"/>
            <a:ext cx="3966359" cy="1207735"/>
          </a:xfrm>
          <a:prstGeom prst="rect">
            <a:avLst/>
          </a:prstGeom>
        </p:spPr>
        <p:txBody>
          <a:bodyPr vert="horz" lIns="91440" tIns="45720" rIns="9144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nSpc>
                <a:spcPct val="100000"/>
              </a:lnSpc>
              <a:spcBef>
                <a:spcPts val="0"/>
              </a:spcBef>
              <a:spcAft>
                <a:spcPts val="0"/>
              </a:spcAft>
              <a:buNone/>
            </a:pPr>
            <a:r>
              <a:rPr lang="en-US" sz="2400" dirty="0">
                <a:solidFill>
                  <a:srgbClr val="00B050"/>
                </a:solidFill>
                <a:latin typeface="Amasis MT Pro" panose="020B0604020202020204" pitchFamily="18" charset="0"/>
              </a:rPr>
              <a:t>Recall that we have already filtered out all the diet drinks.</a:t>
            </a:r>
          </a:p>
        </p:txBody>
      </p:sp>
      <p:pic>
        <p:nvPicPr>
          <p:cNvPr id="6" name="Picture 5">
            <a:extLst>
              <a:ext uri="{FF2B5EF4-FFF2-40B4-BE49-F238E27FC236}">
                <a16:creationId xmlns:a16="http://schemas.microsoft.com/office/drawing/2014/main" id="{1601FA6B-90D8-B37D-5440-C635BC7898CE}"/>
              </a:ext>
            </a:extLst>
          </p:cNvPr>
          <p:cNvPicPr>
            <a:picLocks noChangeAspect="1"/>
          </p:cNvPicPr>
          <p:nvPr/>
        </p:nvPicPr>
        <p:blipFill>
          <a:blip r:embed="rId2"/>
          <a:stretch>
            <a:fillRect/>
          </a:stretch>
        </p:blipFill>
        <p:spPr>
          <a:xfrm>
            <a:off x="313519" y="952727"/>
            <a:ext cx="6526667" cy="4879035"/>
          </a:xfrm>
          <a:prstGeom prst="rect">
            <a:avLst/>
          </a:prstGeom>
        </p:spPr>
      </p:pic>
    </p:spTree>
    <p:extLst>
      <p:ext uri="{BB962C8B-B14F-4D97-AF65-F5344CB8AC3E}">
        <p14:creationId xmlns:p14="http://schemas.microsoft.com/office/powerpoint/2010/main" val="1992451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7" grpId="0"/>
      <p:bldP spid="8"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5F29814-E90E-C527-8CE1-3EBE84B1760F}"/>
              </a:ext>
            </a:extLst>
          </p:cNvPr>
          <p:cNvSpPr txBox="1">
            <a:spLocks/>
          </p:cNvSpPr>
          <p:nvPr/>
        </p:nvSpPr>
        <p:spPr>
          <a:xfrm>
            <a:off x="451262" y="130402"/>
            <a:ext cx="11088092" cy="822325"/>
          </a:xfrm>
          <a:prstGeom prst="rect">
            <a:avLst/>
          </a:prstGeom>
        </p:spPr>
        <p:txBody>
          <a:bodyPr vert="horz" lIns="91440" tIns="45720" rIns="9144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nSpc>
                <a:spcPct val="100000"/>
              </a:lnSpc>
              <a:spcBef>
                <a:spcPts val="0"/>
              </a:spcBef>
              <a:spcAft>
                <a:spcPts val="0"/>
              </a:spcAft>
              <a:buNone/>
            </a:pPr>
            <a:r>
              <a:rPr lang="en-US" sz="3000" dirty="0">
                <a:solidFill>
                  <a:srgbClr val="002060"/>
                </a:solidFill>
                <a:latin typeface="Amasis MT Pro" panose="020B0604020202020204" pitchFamily="18" charset="0"/>
              </a:rPr>
              <a:t>Density of Calories (per 100 ml) Versus Total Calories</a:t>
            </a:r>
          </a:p>
        </p:txBody>
      </p:sp>
      <p:sp>
        <p:nvSpPr>
          <p:cNvPr id="4" name="Subtitle 2">
            <a:extLst>
              <a:ext uri="{FF2B5EF4-FFF2-40B4-BE49-F238E27FC236}">
                <a16:creationId xmlns:a16="http://schemas.microsoft.com/office/drawing/2014/main" id="{99198240-7B2C-B04E-9A06-8E0E62DAE820}"/>
              </a:ext>
            </a:extLst>
          </p:cNvPr>
          <p:cNvSpPr txBox="1">
            <a:spLocks/>
          </p:cNvSpPr>
          <p:nvPr/>
        </p:nvSpPr>
        <p:spPr>
          <a:xfrm>
            <a:off x="7398326" y="971891"/>
            <a:ext cx="3966359" cy="1207735"/>
          </a:xfrm>
          <a:prstGeom prst="rect">
            <a:avLst/>
          </a:prstGeom>
        </p:spPr>
        <p:txBody>
          <a:bodyPr vert="horz" lIns="91440" tIns="45720" rIns="9144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nSpc>
                <a:spcPct val="100000"/>
              </a:lnSpc>
              <a:spcBef>
                <a:spcPts val="0"/>
              </a:spcBef>
              <a:spcAft>
                <a:spcPts val="0"/>
              </a:spcAft>
              <a:buNone/>
            </a:pPr>
            <a:r>
              <a:rPr lang="en-US" sz="2400" dirty="0">
                <a:solidFill>
                  <a:srgbClr val="00B050"/>
                </a:solidFill>
                <a:latin typeface="Amasis MT Pro" panose="020B0604020202020204" pitchFamily="18" charset="0"/>
              </a:rPr>
              <a:t>There is a very high correlation!</a:t>
            </a:r>
          </a:p>
        </p:txBody>
      </p:sp>
      <p:sp>
        <p:nvSpPr>
          <p:cNvPr id="5" name="Subtitle 2">
            <a:extLst>
              <a:ext uri="{FF2B5EF4-FFF2-40B4-BE49-F238E27FC236}">
                <a16:creationId xmlns:a16="http://schemas.microsoft.com/office/drawing/2014/main" id="{91BA4EF9-DDEB-CC06-F874-2A63B8DD34BE}"/>
              </a:ext>
            </a:extLst>
          </p:cNvPr>
          <p:cNvSpPr txBox="1">
            <a:spLocks/>
          </p:cNvSpPr>
          <p:nvPr/>
        </p:nvSpPr>
        <p:spPr>
          <a:xfrm>
            <a:off x="7398324" y="1999756"/>
            <a:ext cx="3966359" cy="1614929"/>
          </a:xfrm>
          <a:prstGeom prst="rect">
            <a:avLst/>
          </a:prstGeom>
        </p:spPr>
        <p:txBody>
          <a:bodyPr vert="horz" lIns="91440" tIns="45720" rIns="9144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nSpc>
                <a:spcPct val="100000"/>
              </a:lnSpc>
              <a:spcBef>
                <a:spcPts val="0"/>
              </a:spcBef>
              <a:spcAft>
                <a:spcPts val="0"/>
              </a:spcAft>
              <a:buNone/>
            </a:pPr>
            <a:r>
              <a:rPr lang="en-US" sz="2400" dirty="0">
                <a:solidFill>
                  <a:srgbClr val="00B050"/>
                </a:solidFill>
                <a:latin typeface="Amasis MT Pro" panose="020B0604020202020204" pitchFamily="18" charset="0"/>
              </a:rPr>
              <a:t>76% of the variation in calories can be predicted by the variation in the density of calories.</a:t>
            </a:r>
          </a:p>
        </p:txBody>
      </p:sp>
      <p:sp>
        <p:nvSpPr>
          <p:cNvPr id="8" name="Subtitle 2">
            <a:extLst>
              <a:ext uri="{FF2B5EF4-FFF2-40B4-BE49-F238E27FC236}">
                <a16:creationId xmlns:a16="http://schemas.microsoft.com/office/drawing/2014/main" id="{0522AB24-D0D7-BF1C-16BF-356216915AA1}"/>
              </a:ext>
            </a:extLst>
          </p:cNvPr>
          <p:cNvSpPr txBox="1">
            <a:spLocks/>
          </p:cNvSpPr>
          <p:nvPr/>
        </p:nvSpPr>
        <p:spPr>
          <a:xfrm>
            <a:off x="7398324" y="3884303"/>
            <a:ext cx="3966359" cy="1614929"/>
          </a:xfrm>
          <a:prstGeom prst="rect">
            <a:avLst/>
          </a:prstGeom>
        </p:spPr>
        <p:txBody>
          <a:bodyPr vert="horz" lIns="91440" tIns="45720" rIns="9144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nSpc>
                <a:spcPct val="100000"/>
              </a:lnSpc>
              <a:spcBef>
                <a:spcPts val="0"/>
              </a:spcBef>
              <a:spcAft>
                <a:spcPts val="0"/>
              </a:spcAft>
              <a:buNone/>
            </a:pPr>
            <a:r>
              <a:rPr lang="en-US" sz="2400" dirty="0">
                <a:solidFill>
                  <a:srgbClr val="00B050"/>
                </a:solidFill>
                <a:latin typeface="Amasis MT Pro" panose="020B0604020202020204" pitchFamily="18" charset="0"/>
              </a:rPr>
              <a:t>This confirms the result on our previous slide. A larger drink is not a good predictor of the number of calories.</a:t>
            </a:r>
          </a:p>
        </p:txBody>
      </p:sp>
      <p:pic>
        <p:nvPicPr>
          <p:cNvPr id="2" name="Picture 1">
            <a:extLst>
              <a:ext uri="{FF2B5EF4-FFF2-40B4-BE49-F238E27FC236}">
                <a16:creationId xmlns:a16="http://schemas.microsoft.com/office/drawing/2014/main" id="{F7AC4152-07FC-F933-D358-C355F0E10216}"/>
              </a:ext>
            </a:extLst>
          </p:cNvPr>
          <p:cNvPicPr>
            <a:picLocks noChangeAspect="1"/>
          </p:cNvPicPr>
          <p:nvPr/>
        </p:nvPicPr>
        <p:blipFill>
          <a:blip r:embed="rId2"/>
          <a:stretch>
            <a:fillRect/>
          </a:stretch>
        </p:blipFill>
        <p:spPr>
          <a:xfrm>
            <a:off x="451262" y="1082462"/>
            <a:ext cx="6412676" cy="4729039"/>
          </a:xfrm>
          <a:prstGeom prst="rect">
            <a:avLst/>
          </a:prstGeom>
        </p:spPr>
      </p:pic>
    </p:spTree>
    <p:extLst>
      <p:ext uri="{BB962C8B-B14F-4D97-AF65-F5344CB8AC3E}">
        <p14:creationId xmlns:p14="http://schemas.microsoft.com/office/powerpoint/2010/main" val="2962925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8"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7D3FE9-E97D-7D4F-88B9-C4999C7ABB97}"/>
              </a:ext>
            </a:extLst>
          </p:cNvPr>
          <p:cNvSpPr>
            <a:spLocks noGrp="1"/>
          </p:cNvSpPr>
          <p:nvPr>
            <p:ph type="ctrTitle"/>
          </p:nvPr>
        </p:nvSpPr>
        <p:spPr/>
        <p:txBody>
          <a:bodyPr>
            <a:normAutofit/>
          </a:bodyPr>
          <a:lstStyle/>
          <a:p>
            <a:pPr algn="ctr"/>
            <a:r>
              <a:rPr lang="en-US">
                <a:solidFill>
                  <a:srgbClr val="002060"/>
                </a:solidFill>
              </a:rPr>
              <a:t>Let’s look at the highest and lowest caffeine drinks by type</a:t>
            </a:r>
            <a:endParaRPr lang="en-US" dirty="0">
              <a:solidFill>
                <a:srgbClr val="002060"/>
              </a:solidFill>
            </a:endParaRPr>
          </a:p>
        </p:txBody>
      </p:sp>
      <p:sp>
        <p:nvSpPr>
          <p:cNvPr id="3" name="Subtitle 2">
            <a:extLst>
              <a:ext uri="{FF2B5EF4-FFF2-40B4-BE49-F238E27FC236}">
                <a16:creationId xmlns:a16="http://schemas.microsoft.com/office/drawing/2014/main" id="{3DD3CE71-DB90-BE3A-73F5-BB4EBB5F45BF}"/>
              </a:ext>
            </a:extLst>
          </p:cNvPr>
          <p:cNvSpPr>
            <a:spLocks noGrp="1"/>
          </p:cNvSpPr>
          <p:nvPr>
            <p:ph type="subTitle" idx="1"/>
          </p:nvPr>
        </p:nvSpPr>
        <p:spPr>
          <a:xfrm>
            <a:off x="2310938" y="4455620"/>
            <a:ext cx="6567056" cy="1143000"/>
          </a:xfrm>
        </p:spPr>
        <p:txBody>
          <a:bodyPr/>
          <a:lstStyle/>
          <a:p>
            <a:pPr algn="ctr"/>
            <a:r>
              <a:rPr lang="en-US"/>
              <a:t>Take a guess, which chart do you think will have the most interesting results?</a:t>
            </a:r>
          </a:p>
        </p:txBody>
      </p:sp>
    </p:spTree>
    <p:extLst>
      <p:ext uri="{BB962C8B-B14F-4D97-AF65-F5344CB8AC3E}">
        <p14:creationId xmlns:p14="http://schemas.microsoft.com/office/powerpoint/2010/main" val="17622566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EA542E74-D74B-EB63-3A4A-D96A4CD792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548640"/>
            <a:ext cx="6616931" cy="613559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222E6391-A4F9-947C-3734-A1BDC7C929F0}"/>
              </a:ext>
            </a:extLst>
          </p:cNvPr>
          <p:cNvSpPr txBox="1"/>
          <p:nvPr/>
        </p:nvSpPr>
        <p:spPr>
          <a:xfrm>
            <a:off x="7115694" y="269441"/>
            <a:ext cx="4854633" cy="1569660"/>
          </a:xfrm>
          <a:prstGeom prst="rect">
            <a:avLst/>
          </a:prstGeom>
          <a:noFill/>
        </p:spPr>
        <p:txBody>
          <a:bodyPr wrap="square" rtlCol="0">
            <a:spAutoFit/>
          </a:bodyPr>
          <a:lstStyle/>
          <a:p>
            <a:r>
              <a:rPr lang="en-US" sz="2400" dirty="0">
                <a:solidFill>
                  <a:schemeClr val="tx2">
                    <a:lumMod val="75000"/>
                  </a:schemeClr>
                </a:solidFill>
              </a:rPr>
              <a:t>With a multitude of ways to be brewed, Coffees top ten highest caffeinated drinks are well above the recommend amount.</a:t>
            </a:r>
          </a:p>
        </p:txBody>
      </p:sp>
      <p:pic>
        <p:nvPicPr>
          <p:cNvPr id="1030" name="Picture 6" descr="The 12+ Deadliest (Strongest) Coffee Brands">
            <a:extLst>
              <a:ext uri="{FF2B5EF4-FFF2-40B4-BE49-F238E27FC236}">
                <a16:creationId xmlns:a16="http://schemas.microsoft.com/office/drawing/2014/main" id="{DC1FCE1D-B7E3-4E2D-700E-ABD37555623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99811" y="2261894"/>
            <a:ext cx="4282870" cy="270908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hlinkClick r:id="rId5"/>
            <a:extLst>
              <a:ext uri="{FF2B5EF4-FFF2-40B4-BE49-F238E27FC236}">
                <a16:creationId xmlns:a16="http://schemas.microsoft.com/office/drawing/2014/main" id="{E74C1AC2-0775-ADEC-47C0-DC839E929169}"/>
              </a:ext>
            </a:extLst>
          </p:cNvPr>
          <p:cNvSpPr txBox="1"/>
          <p:nvPr/>
        </p:nvSpPr>
        <p:spPr>
          <a:xfrm>
            <a:off x="6799811" y="5193714"/>
            <a:ext cx="4854633" cy="400110"/>
          </a:xfrm>
          <a:prstGeom prst="rect">
            <a:avLst/>
          </a:prstGeom>
          <a:noFill/>
        </p:spPr>
        <p:txBody>
          <a:bodyPr wrap="square" rtlCol="0">
            <a:spAutoFit/>
          </a:bodyPr>
          <a:lstStyle/>
          <a:p>
            <a:r>
              <a:rPr lang="en-US" sz="2000" b="1" dirty="0">
                <a:solidFill>
                  <a:schemeClr val="accent2"/>
                </a:solidFill>
              </a:rPr>
              <a:t>FDA recommended amount a day = 400mg</a:t>
            </a:r>
          </a:p>
        </p:txBody>
      </p:sp>
    </p:spTree>
    <p:extLst>
      <p:ext uri="{BB962C8B-B14F-4D97-AF65-F5344CB8AC3E}">
        <p14:creationId xmlns:p14="http://schemas.microsoft.com/office/powerpoint/2010/main" val="3126101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a:extLst>
              <a:ext uri="{FF2B5EF4-FFF2-40B4-BE49-F238E27FC236}">
                <a16:creationId xmlns:a16="http://schemas.microsoft.com/office/drawing/2014/main" id="{2BC6B013-C008-3E89-1C35-AF89AFDA925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1"/>
            <a:ext cx="5974080" cy="633758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Diagram 3">
            <a:extLst>
              <a:ext uri="{FF2B5EF4-FFF2-40B4-BE49-F238E27FC236}">
                <a16:creationId xmlns:a16="http://schemas.microsoft.com/office/drawing/2014/main" id="{4CE276D5-900E-BAE8-4923-86080CB97EC4}"/>
              </a:ext>
            </a:extLst>
          </p:cNvPr>
          <p:cNvGraphicFramePr/>
          <p:nvPr>
            <p:extLst>
              <p:ext uri="{D42A27DB-BD31-4B8C-83A1-F6EECF244321}">
                <p14:modId xmlns:p14="http://schemas.microsoft.com/office/powerpoint/2010/main" val="4150853351"/>
              </p:ext>
            </p:extLst>
          </p:nvPr>
        </p:nvGraphicFramePr>
        <p:xfrm>
          <a:off x="365760" y="520418"/>
          <a:ext cx="5730240" cy="49333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73548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4">
                                            <p:graphicEl>
                                              <a:dgm id="{0897BD16-0E4F-4225-8A7E-C0378DB9672A}"/>
                                            </p:graphicEl>
                                          </p:spTgt>
                                        </p:tgtEl>
                                        <p:attrNameLst>
                                          <p:attrName>style.visibility</p:attrName>
                                        </p:attrNameLst>
                                      </p:cBhvr>
                                      <p:to>
                                        <p:strVal val="visible"/>
                                      </p:to>
                                    </p:set>
                                    <p:animEffect transition="in" filter="circle(in)">
                                      <p:cBhvr>
                                        <p:cTn id="7" dur="2000"/>
                                        <p:tgtEl>
                                          <p:spTgt spid="4">
                                            <p:graphicEl>
                                              <a:dgm id="{0897BD16-0E4F-4225-8A7E-C0378DB9672A}"/>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4">
                                            <p:graphicEl>
                                              <a:dgm id="{7ECE0512-5CA7-491E-9C68-F9C46C093209}"/>
                                            </p:graphicEl>
                                          </p:spTgt>
                                        </p:tgtEl>
                                        <p:attrNameLst>
                                          <p:attrName>style.visibility</p:attrName>
                                        </p:attrNameLst>
                                      </p:cBhvr>
                                      <p:to>
                                        <p:strVal val="visible"/>
                                      </p:to>
                                    </p:set>
                                    <p:animEffect transition="in" filter="circle(in)">
                                      <p:cBhvr>
                                        <p:cTn id="12" dur="2000"/>
                                        <p:tgtEl>
                                          <p:spTgt spid="4">
                                            <p:graphicEl>
                                              <a:dgm id="{7ECE0512-5CA7-491E-9C68-F9C46C093209}"/>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4">
                                            <p:graphicEl>
                                              <a:dgm id="{D7A0007F-3568-4789-8B9B-87EA6DB206B3}"/>
                                            </p:graphicEl>
                                          </p:spTgt>
                                        </p:tgtEl>
                                        <p:attrNameLst>
                                          <p:attrName>style.visibility</p:attrName>
                                        </p:attrNameLst>
                                      </p:cBhvr>
                                      <p:to>
                                        <p:strVal val="visible"/>
                                      </p:to>
                                    </p:set>
                                    <p:animEffect transition="in" filter="circle(in)">
                                      <p:cBhvr>
                                        <p:cTn id="17" dur="2000"/>
                                        <p:tgtEl>
                                          <p:spTgt spid="4">
                                            <p:graphicEl>
                                              <a:dgm id="{D7A0007F-3568-4789-8B9B-87EA6DB206B3}"/>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7357B679-E5C8-88F0-67C3-40BBF7ADF3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5419898" cy="6622071"/>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Arti | Caffeinated Sparkling Water with Added Benefits – Arti Sparkling  Water">
            <a:extLst>
              <a:ext uri="{FF2B5EF4-FFF2-40B4-BE49-F238E27FC236}">
                <a16:creationId xmlns:a16="http://schemas.microsoft.com/office/drawing/2014/main" id="{E54684F4-09E7-943F-1785-4ED1D6A0DFA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72104" y="0"/>
            <a:ext cx="4285557" cy="4285557"/>
          </a:xfrm>
          <a:prstGeom prst="rect">
            <a:avLst/>
          </a:prstGeom>
          <a:noFill/>
          <a:extLst>
            <a:ext uri="{909E8E84-426E-40DD-AFC4-6F175D3DCCD1}">
              <a14:hiddenFill xmlns:a14="http://schemas.microsoft.com/office/drawing/2010/main">
                <a:solidFill>
                  <a:srgbClr val="FFFFFF"/>
                </a:solidFill>
              </a14:hiddenFill>
            </a:ext>
          </a:extLst>
        </p:spPr>
      </p:pic>
      <p:sp>
        <p:nvSpPr>
          <p:cNvPr id="3" name="Oval 2">
            <a:extLst>
              <a:ext uri="{FF2B5EF4-FFF2-40B4-BE49-F238E27FC236}">
                <a16:creationId xmlns:a16="http://schemas.microsoft.com/office/drawing/2014/main" id="{B908AD6A-27AD-5084-5CA2-AD1A471A15EB}"/>
              </a:ext>
            </a:extLst>
          </p:cNvPr>
          <p:cNvSpPr/>
          <p:nvPr/>
        </p:nvSpPr>
        <p:spPr>
          <a:xfrm>
            <a:off x="947651" y="737927"/>
            <a:ext cx="1466848" cy="280970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5BB46FBB-75F5-76D2-FDF9-E4EE2B3D238A}"/>
              </a:ext>
            </a:extLst>
          </p:cNvPr>
          <p:cNvSpPr/>
          <p:nvPr/>
        </p:nvSpPr>
        <p:spPr>
          <a:xfrm>
            <a:off x="2562922" y="1574397"/>
            <a:ext cx="1203783" cy="185460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35010924-4DBB-3CD5-A0D8-2B5A07064B58}"/>
              </a:ext>
            </a:extLst>
          </p:cNvPr>
          <p:cNvSpPr/>
          <p:nvPr/>
        </p:nvSpPr>
        <p:spPr>
          <a:xfrm>
            <a:off x="4006734" y="1624619"/>
            <a:ext cx="1203783" cy="185460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40155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heel(1)">
                                      <p:cBhvr>
                                        <p:cTn id="7" dur="20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heel(1)">
                                      <p:cBhvr>
                                        <p:cTn id="12" dur="20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heel(1)">
                                      <p:cBhvr>
                                        <p:cTn id="17"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6"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a:extLst>
              <a:ext uri="{FF2B5EF4-FFF2-40B4-BE49-F238E27FC236}">
                <a16:creationId xmlns:a16="http://schemas.microsoft.com/office/drawing/2014/main" id="{A1DDF61A-CF5D-0FFF-4F53-F6CBA4D93D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17672" y="-116378"/>
            <a:ext cx="5731127" cy="6570216"/>
          </a:xfrm>
          <a:prstGeom prst="rect">
            <a:avLst/>
          </a:prstGeom>
          <a:noFill/>
          <a:extLst>
            <a:ext uri="{909E8E84-426E-40DD-AFC4-6F175D3DCCD1}">
              <a14:hiddenFill xmlns:a14="http://schemas.microsoft.com/office/drawing/2010/main">
                <a:solidFill>
                  <a:srgbClr val="FFFFFF"/>
                </a:solidFill>
              </a14:hiddenFill>
            </a:ext>
          </a:extLst>
        </p:spPr>
      </p:pic>
      <p:sp>
        <p:nvSpPr>
          <p:cNvPr id="3" name="Explosion: 14 Points 2">
            <a:extLst>
              <a:ext uri="{FF2B5EF4-FFF2-40B4-BE49-F238E27FC236}">
                <a16:creationId xmlns:a16="http://schemas.microsoft.com/office/drawing/2014/main" id="{C5EE818C-65F5-D3F4-25AE-E80410BDEA72}"/>
              </a:ext>
            </a:extLst>
          </p:cNvPr>
          <p:cNvSpPr/>
          <p:nvPr/>
        </p:nvSpPr>
        <p:spPr>
          <a:xfrm>
            <a:off x="9060873" y="598517"/>
            <a:ext cx="2865564" cy="1479665"/>
          </a:xfrm>
          <a:prstGeom prst="irregularSeal2">
            <a:avLst/>
          </a:prstGeom>
          <a:solidFill>
            <a:srgbClr val="30B4C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What do we have here?</a:t>
            </a:r>
          </a:p>
        </p:txBody>
      </p:sp>
      <p:sp>
        <p:nvSpPr>
          <p:cNvPr id="4" name="TextBox 3">
            <a:extLst>
              <a:ext uri="{FF2B5EF4-FFF2-40B4-BE49-F238E27FC236}">
                <a16:creationId xmlns:a16="http://schemas.microsoft.com/office/drawing/2014/main" id="{9F6C528D-AB6A-3BAB-87CB-485BEAD37194}"/>
              </a:ext>
            </a:extLst>
          </p:cNvPr>
          <p:cNvSpPr txBox="1"/>
          <p:nvPr/>
        </p:nvSpPr>
        <p:spPr>
          <a:xfrm>
            <a:off x="482138" y="1579418"/>
            <a:ext cx="4322618" cy="1569660"/>
          </a:xfrm>
          <a:prstGeom prst="rect">
            <a:avLst/>
          </a:prstGeom>
          <a:noFill/>
        </p:spPr>
        <p:txBody>
          <a:bodyPr wrap="square" rtlCol="0">
            <a:spAutoFit/>
          </a:bodyPr>
          <a:lstStyle/>
          <a:p>
            <a:pPr algn="ctr"/>
            <a:r>
              <a:rPr lang="en-US" sz="3200" b="1"/>
              <a:t>We’ve found the outliers within our water types! </a:t>
            </a:r>
          </a:p>
        </p:txBody>
      </p:sp>
    </p:spTree>
    <p:extLst>
      <p:ext uri="{BB962C8B-B14F-4D97-AF65-F5344CB8AC3E}">
        <p14:creationId xmlns:p14="http://schemas.microsoft.com/office/powerpoint/2010/main" val="2964004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939AC432-EC3A-BB9C-969D-477C13A8DE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5769033" cy="654648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Inkos White Tea Energy Drink - Shop Sports &amp; Energy Drinks at H-E-B">
            <a:extLst>
              <a:ext uri="{FF2B5EF4-FFF2-40B4-BE49-F238E27FC236}">
                <a16:creationId xmlns:a16="http://schemas.microsoft.com/office/drawing/2014/main" id="{046CCF9C-116F-26DA-74E6-1D4785EBF2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46371" y="338743"/>
            <a:ext cx="3967249" cy="3967249"/>
          </a:xfrm>
          <a:prstGeom prst="rect">
            <a:avLst/>
          </a:prstGeom>
          <a:noFill/>
          <a:extLst>
            <a:ext uri="{909E8E84-426E-40DD-AFC4-6F175D3DCCD1}">
              <a14:hiddenFill xmlns:a14="http://schemas.microsoft.com/office/drawing/2010/main">
                <a:solidFill>
                  <a:srgbClr val="FFFFFF"/>
                </a:solidFill>
              </a14:hiddenFill>
            </a:ext>
          </a:extLst>
        </p:spPr>
      </p:pic>
      <p:sp>
        <p:nvSpPr>
          <p:cNvPr id="2" name="Oval 1">
            <a:extLst>
              <a:ext uri="{FF2B5EF4-FFF2-40B4-BE49-F238E27FC236}">
                <a16:creationId xmlns:a16="http://schemas.microsoft.com/office/drawing/2014/main" id="{69DEB793-25C5-2C2C-8E7D-1FA209D94CF6}"/>
              </a:ext>
            </a:extLst>
          </p:cNvPr>
          <p:cNvSpPr/>
          <p:nvPr/>
        </p:nvSpPr>
        <p:spPr>
          <a:xfrm>
            <a:off x="1213658" y="631767"/>
            <a:ext cx="1230284" cy="300920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1C2F91A0-B1C6-F7F9-EAD4-474AD6639925}"/>
              </a:ext>
            </a:extLst>
          </p:cNvPr>
          <p:cNvSpPr/>
          <p:nvPr/>
        </p:nvSpPr>
        <p:spPr>
          <a:xfrm>
            <a:off x="4242262" y="1659429"/>
            <a:ext cx="1230284" cy="19815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25997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heel(1)">
                                      <p:cBhvr>
                                        <p:cTn id="12"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2">
            <a:extLst>
              <a:ext uri="{FF2B5EF4-FFF2-40B4-BE49-F238E27FC236}">
                <a16:creationId xmlns:a16="http://schemas.microsoft.com/office/drawing/2014/main" id="{C682F6C8-F539-9CA0-4657-08DC3661B9C0}"/>
              </a:ext>
            </a:extLst>
          </p:cNvPr>
          <p:cNvSpPr txBox="1">
            <a:spLocks/>
          </p:cNvSpPr>
          <p:nvPr/>
        </p:nvSpPr>
        <p:spPr>
          <a:xfrm>
            <a:off x="120443" y="204330"/>
            <a:ext cx="12324896" cy="615067"/>
          </a:xfrm>
          <a:prstGeom prst="rect">
            <a:avLst/>
          </a:prstGeom>
        </p:spPr>
        <p:txBody>
          <a:bodyPr vert="horz" lIns="91440" tIns="45720" rIns="9144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3500">
                <a:solidFill>
                  <a:schemeClr val="accent1">
                    <a:lumMod val="75000"/>
                  </a:schemeClr>
                </a:solidFill>
                <a:latin typeface="Amasis MT Pro" panose="020B0604020202020204" pitchFamily="18" charset="0"/>
              </a:rPr>
              <a:t>What can we say about some common caffeinated beverages?</a:t>
            </a:r>
          </a:p>
        </p:txBody>
      </p:sp>
      <p:sp>
        <p:nvSpPr>
          <p:cNvPr id="5" name="Subtitle 2">
            <a:extLst>
              <a:ext uri="{FF2B5EF4-FFF2-40B4-BE49-F238E27FC236}">
                <a16:creationId xmlns:a16="http://schemas.microsoft.com/office/drawing/2014/main" id="{4EE624AD-0418-C833-30B4-6480A6589640}"/>
              </a:ext>
            </a:extLst>
          </p:cNvPr>
          <p:cNvSpPr txBox="1">
            <a:spLocks/>
          </p:cNvSpPr>
          <p:nvPr/>
        </p:nvSpPr>
        <p:spPr>
          <a:xfrm>
            <a:off x="120443" y="976226"/>
            <a:ext cx="2636322" cy="615067"/>
          </a:xfrm>
          <a:prstGeom prst="rect">
            <a:avLst/>
          </a:prstGeom>
        </p:spPr>
        <p:txBody>
          <a:bodyPr vert="horz" lIns="91440" tIns="45720" rIns="9144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3000">
                <a:solidFill>
                  <a:srgbClr val="00B0F0"/>
                </a:solidFill>
                <a:latin typeface="Amasis MT Pro" panose="020B0604020202020204" pitchFamily="18" charset="0"/>
              </a:rPr>
              <a:t>Our Data Set:</a:t>
            </a:r>
          </a:p>
        </p:txBody>
      </p:sp>
      <p:sp>
        <p:nvSpPr>
          <p:cNvPr id="6" name="Subtitle 2">
            <a:extLst>
              <a:ext uri="{FF2B5EF4-FFF2-40B4-BE49-F238E27FC236}">
                <a16:creationId xmlns:a16="http://schemas.microsoft.com/office/drawing/2014/main" id="{8072B7F0-B1AE-9C7E-B2C8-0FDD77725484}"/>
              </a:ext>
            </a:extLst>
          </p:cNvPr>
          <p:cNvSpPr txBox="1">
            <a:spLocks/>
          </p:cNvSpPr>
          <p:nvPr/>
        </p:nvSpPr>
        <p:spPr>
          <a:xfrm>
            <a:off x="3124959" y="1038853"/>
            <a:ext cx="8370276" cy="880710"/>
          </a:xfrm>
          <a:prstGeom prst="rect">
            <a:avLst/>
          </a:prstGeom>
        </p:spPr>
        <p:txBody>
          <a:bodyPr vert="horz" lIns="91440" tIns="45720" rIns="91440" bIns="45720" rtlCol="0" anchor="t">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lvl="1" indent="0">
              <a:buNone/>
            </a:pPr>
            <a:r>
              <a:rPr lang="en-US" sz="2800">
                <a:solidFill>
                  <a:srgbClr val="00B050"/>
                </a:solidFill>
                <a:latin typeface="Amasis MT Pro"/>
              </a:rPr>
              <a:t>https://www.kaggle.com/datasets/heitornunes/caffeine-content-of-drinks</a:t>
            </a:r>
            <a:endParaRPr lang="en-US">
              <a:latin typeface="Amasis MT Pro"/>
            </a:endParaRPr>
          </a:p>
        </p:txBody>
      </p:sp>
      <p:sp>
        <p:nvSpPr>
          <p:cNvPr id="8" name="Subtitle 2">
            <a:extLst>
              <a:ext uri="{FF2B5EF4-FFF2-40B4-BE49-F238E27FC236}">
                <a16:creationId xmlns:a16="http://schemas.microsoft.com/office/drawing/2014/main" id="{8D15B961-3883-0E4F-2D2A-EB5BE9B28788}"/>
              </a:ext>
            </a:extLst>
          </p:cNvPr>
          <p:cNvSpPr txBox="1">
            <a:spLocks/>
          </p:cNvSpPr>
          <p:nvPr/>
        </p:nvSpPr>
        <p:spPr>
          <a:xfrm>
            <a:off x="125265" y="2055505"/>
            <a:ext cx="4328410" cy="979184"/>
          </a:xfrm>
          <a:prstGeom prst="rect">
            <a:avLst/>
          </a:prstGeom>
        </p:spPr>
        <p:txBody>
          <a:bodyPr vert="horz" lIns="91440" tIns="45720" rIns="9144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3000">
                <a:solidFill>
                  <a:srgbClr val="00B0F0"/>
                </a:solidFill>
                <a:latin typeface="Amasis MT Pro" panose="020B0604020202020204" pitchFamily="18" charset="0"/>
              </a:rPr>
              <a:t>What does it look like?</a:t>
            </a:r>
          </a:p>
        </p:txBody>
      </p:sp>
      <p:pic>
        <p:nvPicPr>
          <p:cNvPr id="10" name="Picture 9">
            <a:extLst>
              <a:ext uri="{FF2B5EF4-FFF2-40B4-BE49-F238E27FC236}">
                <a16:creationId xmlns:a16="http://schemas.microsoft.com/office/drawing/2014/main" id="{C64EB8C6-987A-637F-C6F9-EE3491A3E317}"/>
              </a:ext>
            </a:extLst>
          </p:cNvPr>
          <p:cNvPicPr>
            <a:picLocks noChangeAspect="1"/>
          </p:cNvPicPr>
          <p:nvPr/>
        </p:nvPicPr>
        <p:blipFill>
          <a:blip r:embed="rId3"/>
          <a:stretch>
            <a:fillRect/>
          </a:stretch>
        </p:blipFill>
        <p:spPr>
          <a:xfrm>
            <a:off x="422030" y="3174929"/>
            <a:ext cx="11408899" cy="2987288"/>
          </a:xfrm>
          <a:prstGeom prst="rect">
            <a:avLst/>
          </a:prstGeom>
        </p:spPr>
      </p:pic>
    </p:spTree>
    <p:extLst>
      <p:ext uri="{BB962C8B-B14F-4D97-AF65-F5344CB8AC3E}">
        <p14:creationId xmlns:p14="http://schemas.microsoft.com/office/powerpoint/2010/main" val="3758139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4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6"/>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8"/>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p:bldP spid="6" grpId="0"/>
      <p:bldP spid="8"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4">
            <a:extLst>
              <a:ext uri="{FF2B5EF4-FFF2-40B4-BE49-F238E27FC236}">
                <a16:creationId xmlns:a16="http://schemas.microsoft.com/office/drawing/2014/main" id="{450DD11F-048A-FA5F-2175-9DC85EB4DE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20146" y="242816"/>
            <a:ext cx="6496825" cy="661518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Decline arrow stock vector. Illustration of graphic ...">
            <a:extLst>
              <a:ext uri="{FF2B5EF4-FFF2-40B4-BE49-F238E27FC236}">
                <a16:creationId xmlns:a16="http://schemas.microsoft.com/office/drawing/2014/main" id="{63790DC8-24A1-9B82-D83E-1D8D09B5FF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39777" y="1113906"/>
            <a:ext cx="2098536" cy="209853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9421141-D69D-16E9-8F07-2CD6A86E8049}"/>
              </a:ext>
            </a:extLst>
          </p:cNvPr>
          <p:cNvSpPr txBox="1"/>
          <p:nvPr/>
        </p:nvSpPr>
        <p:spPr>
          <a:xfrm>
            <a:off x="375029" y="1460466"/>
            <a:ext cx="4566459" cy="3046988"/>
          </a:xfrm>
          <a:prstGeom prst="rect">
            <a:avLst/>
          </a:prstGeom>
          <a:noFill/>
        </p:spPr>
        <p:txBody>
          <a:bodyPr wrap="square" rtlCol="0">
            <a:spAutoFit/>
          </a:bodyPr>
          <a:lstStyle/>
          <a:p>
            <a:r>
              <a:rPr lang="en-US" sz="3200" dirty="0">
                <a:solidFill>
                  <a:srgbClr val="0070C0"/>
                </a:solidFill>
              </a:rPr>
              <a:t>If you prefer to supplement your caffeine throughout the day, these top ten lowest caffeinated teas would be your best choice to avoid the jitters.</a:t>
            </a:r>
          </a:p>
        </p:txBody>
      </p:sp>
    </p:spTree>
    <p:extLst>
      <p:ext uri="{BB962C8B-B14F-4D97-AF65-F5344CB8AC3E}">
        <p14:creationId xmlns:p14="http://schemas.microsoft.com/office/powerpoint/2010/main" val="422764481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2" name="Picture 6">
            <a:extLst>
              <a:ext uri="{FF2B5EF4-FFF2-40B4-BE49-F238E27FC236}">
                <a16:creationId xmlns:a16="http://schemas.microsoft.com/office/drawing/2014/main" id="{E88E7F65-5109-595B-7843-D906F90D8F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5951913" cy="6634399"/>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Caffeine in Spike Energy Double Shot">
            <a:extLst>
              <a:ext uri="{FF2B5EF4-FFF2-40B4-BE49-F238E27FC236}">
                <a16:creationId xmlns:a16="http://schemas.microsoft.com/office/drawing/2014/main" id="{00602174-3F8B-3055-A1EB-A9A69AF4D6C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75713" y="815427"/>
            <a:ext cx="1332890" cy="3162213"/>
          </a:xfrm>
          <a:prstGeom prst="rect">
            <a:avLst/>
          </a:prstGeom>
          <a:noFill/>
          <a:extLst>
            <a:ext uri="{909E8E84-426E-40DD-AFC4-6F175D3DCCD1}">
              <a14:hiddenFill xmlns:a14="http://schemas.microsoft.com/office/drawing/2010/main">
                <a:solidFill>
                  <a:srgbClr val="FFFFFF"/>
                </a:solidFill>
              </a14:hiddenFill>
            </a:ext>
          </a:extLst>
        </p:spPr>
      </p:pic>
      <p:sp>
        <p:nvSpPr>
          <p:cNvPr id="3" name="Oval 2">
            <a:extLst>
              <a:ext uri="{FF2B5EF4-FFF2-40B4-BE49-F238E27FC236}">
                <a16:creationId xmlns:a16="http://schemas.microsoft.com/office/drawing/2014/main" id="{1BCFE2E5-33F6-D2A4-3B46-38134E087361}"/>
              </a:ext>
            </a:extLst>
          </p:cNvPr>
          <p:cNvSpPr/>
          <p:nvPr/>
        </p:nvSpPr>
        <p:spPr>
          <a:xfrm>
            <a:off x="565265" y="515389"/>
            <a:ext cx="964277" cy="3308466"/>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6677AEF9-F043-23E0-E66D-EC93FD1ABDDE}"/>
              </a:ext>
            </a:extLst>
          </p:cNvPr>
          <p:cNvSpPr/>
          <p:nvPr/>
        </p:nvSpPr>
        <p:spPr>
          <a:xfrm>
            <a:off x="1679171" y="815427"/>
            <a:ext cx="1396537" cy="3008428"/>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BF2E1193-461C-BEDE-17EE-F145880D9469}"/>
              </a:ext>
            </a:extLst>
          </p:cNvPr>
          <p:cNvSpPr txBox="1"/>
          <p:nvPr/>
        </p:nvSpPr>
        <p:spPr>
          <a:xfrm>
            <a:off x="8356665" y="606235"/>
            <a:ext cx="3081251" cy="1384995"/>
          </a:xfrm>
          <a:prstGeom prst="rect">
            <a:avLst/>
          </a:prstGeom>
          <a:noFill/>
        </p:spPr>
        <p:txBody>
          <a:bodyPr wrap="square" rtlCol="0">
            <a:spAutoFit/>
          </a:bodyPr>
          <a:lstStyle/>
          <a:p>
            <a:r>
              <a:rPr lang="en-US" sz="2800" b="1" dirty="0">
                <a:latin typeface="Verdana Pro Black" panose="020B0604020202020204" pitchFamily="34" charset="0"/>
              </a:rPr>
              <a:t>Big things come in small packages!</a:t>
            </a:r>
          </a:p>
        </p:txBody>
      </p:sp>
    </p:spTree>
    <p:extLst>
      <p:ext uri="{BB962C8B-B14F-4D97-AF65-F5344CB8AC3E}">
        <p14:creationId xmlns:p14="http://schemas.microsoft.com/office/powerpoint/2010/main" val="2206758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heel(1)">
                                      <p:cBhvr>
                                        <p:cTn id="7" dur="20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heel(1)">
                                      <p:cBhvr>
                                        <p:cTn id="12"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a:extLst>
              <a:ext uri="{FF2B5EF4-FFF2-40B4-BE49-F238E27FC236}">
                <a16:creationId xmlns:a16="http://schemas.microsoft.com/office/drawing/2014/main" id="{EB8F1146-BFF6-8FCF-14E1-5EF04A5959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146339"/>
            <a:ext cx="5842549" cy="638785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C544341A-5F6D-7851-7B4C-6E43B1F3A113}"/>
              </a:ext>
            </a:extLst>
          </p:cNvPr>
          <p:cNvSpPr txBox="1"/>
          <p:nvPr/>
        </p:nvSpPr>
        <p:spPr>
          <a:xfrm>
            <a:off x="836914" y="950880"/>
            <a:ext cx="4488873" cy="1661993"/>
          </a:xfrm>
          <a:prstGeom prst="rect">
            <a:avLst/>
          </a:prstGeom>
          <a:noFill/>
        </p:spPr>
        <p:txBody>
          <a:bodyPr wrap="square" rtlCol="0">
            <a:spAutoFit/>
          </a:bodyPr>
          <a:lstStyle/>
          <a:p>
            <a:r>
              <a:rPr lang="en-US" sz="3400" dirty="0">
                <a:solidFill>
                  <a:srgbClr val="002060"/>
                </a:solidFill>
              </a:rPr>
              <a:t>Energy shots show the least variance from top highest to top lowest! </a:t>
            </a:r>
          </a:p>
        </p:txBody>
      </p:sp>
    </p:spTree>
    <p:extLst>
      <p:ext uri="{BB962C8B-B14F-4D97-AF65-F5344CB8AC3E}">
        <p14:creationId xmlns:p14="http://schemas.microsoft.com/office/powerpoint/2010/main" val="4067076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a:extLst>
              <a:ext uri="{FF2B5EF4-FFF2-40B4-BE49-F238E27FC236}">
                <a16:creationId xmlns:a16="http://schemas.microsoft.com/office/drawing/2014/main" id="{4D4D1951-C41F-DD0C-2372-4B8D64F1C4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6207437" cy="6583680"/>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BAWLS - Guarana Soda, Original - 10 oz">
            <a:extLst>
              <a:ext uri="{FF2B5EF4-FFF2-40B4-BE49-F238E27FC236}">
                <a16:creationId xmlns:a16="http://schemas.microsoft.com/office/drawing/2014/main" id="{E60A44D9-0E0E-C130-A617-B0C666A9566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30207" y="1596043"/>
            <a:ext cx="2527675" cy="464121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59A13AC-A6A1-79BD-3474-2A017AEC16E5}"/>
              </a:ext>
            </a:extLst>
          </p:cNvPr>
          <p:cNvSpPr txBox="1"/>
          <p:nvPr/>
        </p:nvSpPr>
        <p:spPr>
          <a:xfrm>
            <a:off x="7204496" y="620746"/>
            <a:ext cx="4579096" cy="707886"/>
          </a:xfrm>
          <a:prstGeom prst="rect">
            <a:avLst/>
          </a:prstGeom>
          <a:noFill/>
        </p:spPr>
        <p:txBody>
          <a:bodyPr wrap="square" rtlCol="0">
            <a:spAutoFit/>
          </a:bodyPr>
          <a:lstStyle/>
          <a:p>
            <a:r>
              <a:rPr lang="en-US" sz="4000" b="1" dirty="0">
                <a:solidFill>
                  <a:schemeClr val="tx1">
                    <a:lumMod val="95000"/>
                    <a:lumOff val="5000"/>
                  </a:schemeClr>
                </a:solidFill>
              </a:rPr>
              <a:t>90’S THROWBACK!!</a:t>
            </a:r>
          </a:p>
        </p:txBody>
      </p:sp>
      <p:sp>
        <p:nvSpPr>
          <p:cNvPr id="5" name="Oval 4">
            <a:extLst>
              <a:ext uri="{FF2B5EF4-FFF2-40B4-BE49-F238E27FC236}">
                <a16:creationId xmlns:a16="http://schemas.microsoft.com/office/drawing/2014/main" id="{4E4D3765-AD9A-A4F0-004B-C0688A0859F3}"/>
              </a:ext>
            </a:extLst>
          </p:cNvPr>
          <p:cNvSpPr/>
          <p:nvPr/>
        </p:nvSpPr>
        <p:spPr>
          <a:xfrm>
            <a:off x="1767233" y="1014153"/>
            <a:ext cx="1374978" cy="29094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78379115-7D80-E8E3-BAA8-34BB2E367500}"/>
              </a:ext>
            </a:extLst>
          </p:cNvPr>
          <p:cNvSpPr/>
          <p:nvPr/>
        </p:nvSpPr>
        <p:spPr>
          <a:xfrm>
            <a:off x="3468878" y="1596043"/>
            <a:ext cx="1374978" cy="2327563"/>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68633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2250" tmFilter="0, 0; .2, .5; .8, .5; 1, 0"/>
                                        <p:tgtEl>
                                          <p:spTgt spid="4"/>
                                        </p:tgtEl>
                                      </p:cBhvr>
                                    </p:animEffect>
                                    <p:animScale>
                                      <p:cBhvr>
                                        <p:cTn id="7" dur="1125" autoRev="1" fill="hold"/>
                                        <p:tgtEl>
                                          <p:spTgt spid="4"/>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heel(1)">
                                      <p:cBhvr>
                                        <p:cTn id="12" dur="20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heel(1)">
                                      <p:cBhvr>
                                        <p:cTn id="17"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P spid="6"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a:extLst>
              <a:ext uri="{FF2B5EF4-FFF2-40B4-BE49-F238E27FC236}">
                <a16:creationId xmlns:a16="http://schemas.microsoft.com/office/drawing/2014/main" id="{745F5C06-A6CF-1DAD-D7BD-55C1EEAC97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68403" y="0"/>
            <a:ext cx="6263409" cy="6583680"/>
          </a:xfrm>
          <a:prstGeom prst="rect">
            <a:avLst/>
          </a:prstGeom>
          <a:noFill/>
          <a:extLst>
            <a:ext uri="{909E8E84-426E-40DD-AFC4-6F175D3DCCD1}">
              <a14:hiddenFill xmlns:a14="http://schemas.microsoft.com/office/drawing/2010/main">
                <a:solidFill>
                  <a:srgbClr val="FFFFFF"/>
                </a:solidFill>
              </a14:hiddenFill>
            </a:ext>
          </a:extLst>
        </p:spPr>
      </p:pic>
      <p:sp>
        <p:nvSpPr>
          <p:cNvPr id="3" name="Explosion: 14 Points 2">
            <a:extLst>
              <a:ext uri="{FF2B5EF4-FFF2-40B4-BE49-F238E27FC236}">
                <a16:creationId xmlns:a16="http://schemas.microsoft.com/office/drawing/2014/main" id="{D43D2CA6-5710-B2B6-3920-64E7929A13E2}"/>
              </a:ext>
            </a:extLst>
          </p:cNvPr>
          <p:cNvSpPr/>
          <p:nvPr/>
        </p:nvSpPr>
        <p:spPr>
          <a:xfrm>
            <a:off x="7248699" y="964276"/>
            <a:ext cx="3989479" cy="2464724"/>
          </a:xfrm>
          <a:prstGeom prst="irregularSeal2">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More outliers!</a:t>
            </a:r>
          </a:p>
        </p:txBody>
      </p:sp>
      <p:sp>
        <p:nvSpPr>
          <p:cNvPr id="4" name="TextBox 3">
            <a:extLst>
              <a:ext uri="{FF2B5EF4-FFF2-40B4-BE49-F238E27FC236}">
                <a16:creationId xmlns:a16="http://schemas.microsoft.com/office/drawing/2014/main" id="{477D126B-46F7-0555-299A-C599BD19AE1C}"/>
              </a:ext>
            </a:extLst>
          </p:cNvPr>
          <p:cNvSpPr txBox="1"/>
          <p:nvPr/>
        </p:nvSpPr>
        <p:spPr>
          <a:xfrm>
            <a:off x="698269" y="548777"/>
            <a:ext cx="4788131" cy="1708160"/>
          </a:xfrm>
          <a:prstGeom prst="rect">
            <a:avLst/>
          </a:prstGeom>
          <a:noFill/>
        </p:spPr>
        <p:txBody>
          <a:bodyPr wrap="square" rtlCol="0">
            <a:spAutoFit/>
          </a:bodyPr>
          <a:lstStyle/>
          <a:p>
            <a:r>
              <a:rPr lang="en-US" sz="3500" u="sng" dirty="0"/>
              <a:t>Did you guess Soft Drinks top tens would be the most drastic change?</a:t>
            </a:r>
          </a:p>
        </p:txBody>
      </p:sp>
    </p:spTree>
    <p:extLst>
      <p:ext uri="{BB962C8B-B14F-4D97-AF65-F5344CB8AC3E}">
        <p14:creationId xmlns:p14="http://schemas.microsoft.com/office/powerpoint/2010/main" val="39035245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2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1C6E4F1-BD1B-4ACC-33D0-0766E8DFC0D5}"/>
              </a:ext>
            </a:extLst>
          </p:cNvPr>
          <p:cNvSpPr/>
          <p:nvPr/>
        </p:nvSpPr>
        <p:spPr>
          <a:xfrm>
            <a:off x="0" y="6319157"/>
            <a:ext cx="12192000" cy="538843"/>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6146" name="Picture 2">
            <a:extLst>
              <a:ext uri="{FF2B5EF4-FFF2-40B4-BE49-F238E27FC236}">
                <a16:creationId xmlns:a16="http://schemas.microsoft.com/office/drawing/2014/main" id="{8C3CB72F-92D8-8110-B7BE-8CE0AE5854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64560"/>
            <a:ext cx="5935287" cy="6528879"/>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Pro Supps Hyde Energy Drink | 300mg of Caffeine – CampusProtein.com">
            <a:extLst>
              <a:ext uri="{FF2B5EF4-FFF2-40B4-BE49-F238E27FC236}">
                <a16:creationId xmlns:a16="http://schemas.microsoft.com/office/drawing/2014/main" id="{0B1F4186-A359-6F6B-1CBE-F0B630E9717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67950" y="2282985"/>
            <a:ext cx="4341229" cy="434122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EBFB389-5C1D-F541-8BC3-BA3B8B9B9073}"/>
              </a:ext>
            </a:extLst>
          </p:cNvPr>
          <p:cNvSpPr txBox="1"/>
          <p:nvPr/>
        </p:nvSpPr>
        <p:spPr>
          <a:xfrm>
            <a:off x="6007331" y="233786"/>
            <a:ext cx="6184669" cy="1815882"/>
          </a:xfrm>
          <a:prstGeom prst="rect">
            <a:avLst/>
          </a:prstGeom>
          <a:noFill/>
        </p:spPr>
        <p:txBody>
          <a:bodyPr wrap="square" rtlCol="0">
            <a:spAutoFit/>
          </a:bodyPr>
          <a:lstStyle/>
          <a:p>
            <a:r>
              <a:rPr lang="en-US" sz="2800" dirty="0">
                <a:solidFill>
                  <a:srgbClr val="7030A0"/>
                </a:solidFill>
                <a:latin typeface="Verdana Pro Black" panose="020B0A04030504040204" pitchFamily="34" charset="0"/>
              </a:rPr>
              <a:t>Energy drinks are a close second to coffee but the 400mg in a Hyde extreme would still do the trick.</a:t>
            </a:r>
          </a:p>
        </p:txBody>
      </p:sp>
      <p:sp>
        <p:nvSpPr>
          <p:cNvPr id="3" name="Oval 2">
            <a:extLst>
              <a:ext uri="{FF2B5EF4-FFF2-40B4-BE49-F238E27FC236}">
                <a16:creationId xmlns:a16="http://schemas.microsoft.com/office/drawing/2014/main" id="{E826AC2F-5D2F-1EF4-507E-AA537178C467}"/>
              </a:ext>
            </a:extLst>
          </p:cNvPr>
          <p:cNvSpPr/>
          <p:nvPr/>
        </p:nvSpPr>
        <p:spPr>
          <a:xfrm>
            <a:off x="3823855" y="1157116"/>
            <a:ext cx="1895301" cy="263348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68043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heel(1)">
                                      <p:cBhvr>
                                        <p:cTn id="7"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a:extLst>
              <a:ext uri="{FF2B5EF4-FFF2-40B4-BE49-F238E27FC236}">
                <a16:creationId xmlns:a16="http://schemas.microsoft.com/office/drawing/2014/main" id="{6FBB50DA-80D9-E0E4-3EA3-B600322458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16931" y="0"/>
            <a:ext cx="5439021" cy="661604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2424697B-E681-0857-3686-F66CA322170D}"/>
              </a:ext>
            </a:extLst>
          </p:cNvPr>
          <p:cNvSpPr txBox="1"/>
          <p:nvPr/>
        </p:nvSpPr>
        <p:spPr>
          <a:xfrm>
            <a:off x="714895" y="1479665"/>
            <a:ext cx="5253643" cy="1138773"/>
          </a:xfrm>
          <a:prstGeom prst="rect">
            <a:avLst/>
          </a:prstGeom>
          <a:noFill/>
        </p:spPr>
        <p:txBody>
          <a:bodyPr wrap="square" rtlCol="0">
            <a:spAutoFit/>
          </a:bodyPr>
          <a:lstStyle/>
          <a:p>
            <a:r>
              <a:rPr lang="en-US" sz="3400" dirty="0">
                <a:solidFill>
                  <a:srgbClr val="0070C0"/>
                </a:solidFill>
              </a:rPr>
              <a:t>Nice even decline in caffeine content </a:t>
            </a:r>
          </a:p>
        </p:txBody>
      </p:sp>
    </p:spTree>
    <p:extLst>
      <p:ext uri="{BB962C8B-B14F-4D97-AF65-F5344CB8AC3E}">
        <p14:creationId xmlns:p14="http://schemas.microsoft.com/office/powerpoint/2010/main" val="25967894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8" descr="Icon&#10;&#10;Description automatically generated">
            <a:extLst>
              <a:ext uri="{FF2B5EF4-FFF2-40B4-BE49-F238E27FC236}">
                <a16:creationId xmlns:a16="http://schemas.microsoft.com/office/drawing/2014/main" id="{EB70E76C-6852-EF39-2456-0ABEBCE36413}"/>
              </a:ext>
            </a:extLst>
          </p:cNvPr>
          <p:cNvPicPr>
            <a:picLocks noChangeAspect="1"/>
          </p:cNvPicPr>
          <p:nvPr/>
        </p:nvPicPr>
        <p:blipFill rotWithShape="1">
          <a:blip r:embed="rId2"/>
          <a:srcRect t="17152" b="11179"/>
          <a:stretch/>
        </p:blipFill>
        <p:spPr>
          <a:xfrm>
            <a:off x="-32" y="10"/>
            <a:ext cx="12192031" cy="4915066"/>
          </a:xfrm>
          <a:prstGeom prst="rect">
            <a:avLst/>
          </a:prstGeom>
        </p:spPr>
      </p:pic>
      <p:sp>
        <p:nvSpPr>
          <p:cNvPr id="90" name="Rectangle 89">
            <a:extLst>
              <a:ext uri="{FF2B5EF4-FFF2-40B4-BE49-F238E27FC236}">
                <a16:creationId xmlns:a16="http://schemas.microsoft.com/office/drawing/2014/main" id="{B76D919A-FC3E-4B4E-BAF0-ED6CFB8DC4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A1E6FD0E-EF8F-34C7-C695-0A3C310EC6AE}"/>
              </a:ext>
            </a:extLst>
          </p:cNvPr>
          <p:cNvSpPr>
            <a:spLocks noGrp="1"/>
          </p:cNvSpPr>
          <p:nvPr>
            <p:ph type="ctrTitle"/>
          </p:nvPr>
        </p:nvSpPr>
        <p:spPr>
          <a:xfrm>
            <a:off x="612116" y="5120640"/>
            <a:ext cx="11427940" cy="1142176"/>
          </a:xfrm>
        </p:spPr>
        <p:txBody>
          <a:bodyPr>
            <a:noAutofit/>
          </a:bodyPr>
          <a:lstStyle/>
          <a:p>
            <a:pPr algn="ctr"/>
            <a:r>
              <a:rPr lang="en-US" sz="4800" b="1" dirty="0">
                <a:solidFill>
                  <a:srgbClr val="FFFFFF"/>
                </a:solidFill>
                <a:cs typeface="Calibri Light"/>
              </a:rPr>
              <a:t>How much caffeine in your favorite brands?</a:t>
            </a:r>
            <a:endParaRPr lang="en-US" b="1" dirty="0"/>
          </a:p>
        </p:txBody>
      </p:sp>
      <p:sp>
        <p:nvSpPr>
          <p:cNvPr id="92" name="Rectangle 91">
            <a:extLst>
              <a:ext uri="{FF2B5EF4-FFF2-40B4-BE49-F238E27FC236}">
                <a16:creationId xmlns:a16="http://schemas.microsoft.com/office/drawing/2014/main" id="{8F66ACBD-1C82-4782-AA7C-05504DD7DE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4906176"/>
            <a:ext cx="12188952"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57361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74259E-80BB-E0C7-FAFD-D3C4368D17F2}"/>
              </a:ext>
            </a:extLst>
          </p:cNvPr>
          <p:cNvSpPr>
            <a:spLocks noGrp="1"/>
          </p:cNvSpPr>
          <p:nvPr>
            <p:ph type="title" idx="4294967295"/>
          </p:nvPr>
        </p:nvSpPr>
        <p:spPr>
          <a:xfrm>
            <a:off x="188927" y="551061"/>
            <a:ext cx="4340674" cy="3554319"/>
          </a:xfrm>
        </p:spPr>
        <p:txBody>
          <a:bodyPr>
            <a:noAutofit/>
          </a:bodyPr>
          <a:lstStyle/>
          <a:p>
            <a:br>
              <a:rPr lang="en-US" sz="9600">
                <a:cs typeface="Calibri Light"/>
              </a:rPr>
            </a:br>
            <a:r>
              <a:rPr lang="en-US" sz="8300">
                <a:cs typeface="Calibri Light"/>
              </a:rPr>
              <a:t>Common</a:t>
            </a:r>
            <a:br>
              <a:rPr lang="en-US" sz="8300">
                <a:cs typeface="Calibri Light"/>
              </a:rPr>
            </a:br>
            <a:r>
              <a:rPr lang="en-US" sz="8300">
                <a:cs typeface="Calibri Light"/>
              </a:rPr>
              <a:t>Brands</a:t>
            </a:r>
          </a:p>
        </p:txBody>
      </p:sp>
      <p:pic>
        <p:nvPicPr>
          <p:cNvPr id="4" name="Picture 4" descr="Logo, company name&#10;&#10;Description automatically generated">
            <a:extLst>
              <a:ext uri="{FF2B5EF4-FFF2-40B4-BE49-F238E27FC236}">
                <a16:creationId xmlns:a16="http://schemas.microsoft.com/office/drawing/2014/main" id="{E0596ED4-F0AC-797C-C103-ACC0189817C6}"/>
              </a:ext>
            </a:extLst>
          </p:cNvPr>
          <p:cNvPicPr>
            <a:picLocks noChangeAspect="1"/>
          </p:cNvPicPr>
          <p:nvPr/>
        </p:nvPicPr>
        <p:blipFill>
          <a:blip r:embed="rId3"/>
          <a:stretch>
            <a:fillRect/>
          </a:stretch>
        </p:blipFill>
        <p:spPr>
          <a:xfrm>
            <a:off x="4905814" y="2986640"/>
            <a:ext cx="3146611" cy="2359958"/>
          </a:xfrm>
          <a:prstGeom prst="rect">
            <a:avLst/>
          </a:prstGeom>
        </p:spPr>
      </p:pic>
      <p:pic>
        <p:nvPicPr>
          <p:cNvPr id="5" name="Picture 5" descr="Text&#10;&#10;Description automatically generated">
            <a:extLst>
              <a:ext uri="{FF2B5EF4-FFF2-40B4-BE49-F238E27FC236}">
                <a16:creationId xmlns:a16="http://schemas.microsoft.com/office/drawing/2014/main" id="{4285025C-6F69-C618-882A-E41F7972A72E}"/>
              </a:ext>
            </a:extLst>
          </p:cNvPr>
          <p:cNvPicPr>
            <a:picLocks noChangeAspect="1"/>
          </p:cNvPicPr>
          <p:nvPr/>
        </p:nvPicPr>
        <p:blipFill>
          <a:blip r:embed="rId4"/>
          <a:stretch>
            <a:fillRect/>
          </a:stretch>
        </p:blipFill>
        <p:spPr>
          <a:xfrm>
            <a:off x="9838727" y="471820"/>
            <a:ext cx="1995026" cy="2015621"/>
          </a:xfrm>
          <a:prstGeom prst="rect">
            <a:avLst/>
          </a:prstGeom>
        </p:spPr>
      </p:pic>
      <p:pic>
        <p:nvPicPr>
          <p:cNvPr id="7" name="Picture 7" descr="A picture containing logo&#10;&#10;Description automatically generated">
            <a:extLst>
              <a:ext uri="{FF2B5EF4-FFF2-40B4-BE49-F238E27FC236}">
                <a16:creationId xmlns:a16="http://schemas.microsoft.com/office/drawing/2014/main" id="{7D2D6C45-C516-B7D3-66E7-FB710614121E}"/>
              </a:ext>
            </a:extLst>
          </p:cNvPr>
          <p:cNvPicPr>
            <a:picLocks noChangeAspect="1"/>
          </p:cNvPicPr>
          <p:nvPr/>
        </p:nvPicPr>
        <p:blipFill>
          <a:blip r:embed="rId5"/>
          <a:stretch>
            <a:fillRect/>
          </a:stretch>
        </p:blipFill>
        <p:spPr>
          <a:xfrm>
            <a:off x="7511938" y="460713"/>
            <a:ext cx="2036019" cy="2024813"/>
          </a:xfrm>
          <a:prstGeom prst="rect">
            <a:avLst/>
          </a:prstGeom>
        </p:spPr>
      </p:pic>
      <p:pic>
        <p:nvPicPr>
          <p:cNvPr id="8" name="Picture 8" descr="Logo, company name&#10;&#10;Description automatically generated">
            <a:extLst>
              <a:ext uri="{FF2B5EF4-FFF2-40B4-BE49-F238E27FC236}">
                <a16:creationId xmlns:a16="http://schemas.microsoft.com/office/drawing/2014/main" id="{03210425-AE65-34F3-A86E-0258F0A12775}"/>
              </a:ext>
            </a:extLst>
          </p:cNvPr>
          <p:cNvPicPr>
            <a:picLocks noChangeAspect="1"/>
          </p:cNvPicPr>
          <p:nvPr/>
        </p:nvPicPr>
        <p:blipFill>
          <a:blip r:embed="rId6"/>
          <a:stretch>
            <a:fillRect/>
          </a:stretch>
        </p:blipFill>
        <p:spPr>
          <a:xfrm>
            <a:off x="4084755" y="500541"/>
            <a:ext cx="3388902" cy="1987559"/>
          </a:xfrm>
          <a:prstGeom prst="rect">
            <a:avLst/>
          </a:prstGeom>
        </p:spPr>
      </p:pic>
      <p:pic>
        <p:nvPicPr>
          <p:cNvPr id="9" name="Picture 9" descr="A picture containing text, silhouette&#10;&#10;Description automatically generated">
            <a:extLst>
              <a:ext uri="{FF2B5EF4-FFF2-40B4-BE49-F238E27FC236}">
                <a16:creationId xmlns:a16="http://schemas.microsoft.com/office/drawing/2014/main" id="{BAA47470-6B30-21A6-2B9E-F97A0F591EC9}"/>
              </a:ext>
            </a:extLst>
          </p:cNvPr>
          <p:cNvPicPr>
            <a:picLocks noChangeAspect="1"/>
          </p:cNvPicPr>
          <p:nvPr/>
        </p:nvPicPr>
        <p:blipFill>
          <a:blip r:embed="rId7"/>
          <a:stretch>
            <a:fillRect/>
          </a:stretch>
        </p:blipFill>
        <p:spPr>
          <a:xfrm>
            <a:off x="8020445" y="3053315"/>
            <a:ext cx="3975847" cy="2215402"/>
          </a:xfrm>
          <a:prstGeom prst="rect">
            <a:avLst/>
          </a:prstGeom>
        </p:spPr>
      </p:pic>
    </p:spTree>
    <p:extLst>
      <p:ext uri="{BB962C8B-B14F-4D97-AF65-F5344CB8AC3E}">
        <p14:creationId xmlns:p14="http://schemas.microsoft.com/office/powerpoint/2010/main" val="338840320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6">
            <a:extLst>
              <a:ext uri="{FF2B5EF4-FFF2-40B4-BE49-F238E27FC236}">
                <a16:creationId xmlns:a16="http://schemas.microsoft.com/office/drawing/2014/main" id="{41497DE5-0939-4D1D-9350-0C5E1B209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8">
            <a:extLst>
              <a:ext uri="{FF2B5EF4-FFF2-40B4-BE49-F238E27FC236}">
                <a16:creationId xmlns:a16="http://schemas.microsoft.com/office/drawing/2014/main" id="{5CCC70ED-6C63-4537-B7EB-51990D6C0A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724" y="457200"/>
            <a:ext cx="11274552" cy="5943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0">
            <a:extLst>
              <a:ext uri="{FF2B5EF4-FFF2-40B4-BE49-F238E27FC236}">
                <a16:creationId xmlns:a16="http://schemas.microsoft.com/office/drawing/2014/main" id="{B76E24C1-2968-40DC-A36E-F6B85F0F07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2732" y="521208"/>
            <a:ext cx="11146536" cy="581558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 name="Table 2">
            <a:extLst>
              <a:ext uri="{FF2B5EF4-FFF2-40B4-BE49-F238E27FC236}">
                <a16:creationId xmlns:a16="http://schemas.microsoft.com/office/drawing/2014/main" id="{4914D522-8A11-1C3E-6AC1-0A4D2BFC0A70}"/>
              </a:ext>
            </a:extLst>
          </p:cNvPr>
          <p:cNvGraphicFramePr>
            <a:graphicFrameLocks noGrp="1"/>
          </p:cNvGraphicFramePr>
          <p:nvPr>
            <p:extLst>
              <p:ext uri="{D42A27DB-BD31-4B8C-83A1-F6EECF244321}">
                <p14:modId xmlns:p14="http://schemas.microsoft.com/office/powerpoint/2010/main" val="876863758"/>
              </p:ext>
            </p:extLst>
          </p:nvPr>
        </p:nvGraphicFramePr>
        <p:xfrm>
          <a:off x="1104449" y="964692"/>
          <a:ext cx="3117859" cy="4971510"/>
        </p:xfrm>
        <a:graphic>
          <a:graphicData uri="http://schemas.openxmlformats.org/drawingml/2006/table">
            <a:tbl>
              <a:tblPr firstRow="1" bandRow="1">
                <a:solidFill>
                  <a:schemeClr val="accent1">
                    <a:lumMod val="20000"/>
                    <a:lumOff val="80000"/>
                  </a:schemeClr>
                </a:solidFill>
                <a:tableStyleId>{5C22544A-7EE6-4342-B048-85BDC9FD1C3A}</a:tableStyleId>
              </a:tblPr>
              <a:tblGrid>
                <a:gridCol w="2028567">
                  <a:extLst>
                    <a:ext uri="{9D8B030D-6E8A-4147-A177-3AD203B41FA5}">
                      <a16:colId xmlns:a16="http://schemas.microsoft.com/office/drawing/2014/main" val="1606723623"/>
                    </a:ext>
                  </a:extLst>
                </a:gridCol>
                <a:gridCol w="1089292">
                  <a:extLst>
                    <a:ext uri="{9D8B030D-6E8A-4147-A177-3AD203B41FA5}">
                      <a16:colId xmlns:a16="http://schemas.microsoft.com/office/drawing/2014/main" val="724097567"/>
                    </a:ext>
                  </a:extLst>
                </a:gridCol>
              </a:tblGrid>
              <a:tr h="854675">
                <a:tc>
                  <a:txBody>
                    <a:bodyPr/>
                    <a:lstStyle/>
                    <a:p>
                      <a:r>
                        <a:rPr lang="en-US" sz="2800" b="0" cap="none" spc="0">
                          <a:solidFill>
                            <a:schemeClr val="tx1"/>
                          </a:solidFill>
                        </a:rPr>
                        <a:t>Starbucks</a:t>
                      </a:r>
                    </a:p>
                  </a:txBody>
                  <a:tcPr marL="162864" marR="162864" marT="81432" marB="162864">
                    <a:lnL w="12700" cmpd="sng">
                      <a:noFill/>
                      <a:prstDash val="solid"/>
                    </a:lnL>
                    <a:lnR w="12700" cmpd="sng">
                      <a:noFill/>
                      <a:prstDash val="solid"/>
                    </a:lnR>
                    <a:lnT w="38100" cmpd="sng">
                      <a:noFill/>
                    </a:lnT>
                    <a:lnB w="12700" cmpd="sng">
                      <a:noFill/>
                      <a:prstDash val="solid"/>
                    </a:lnB>
                    <a:noFill/>
                  </a:tcPr>
                </a:tc>
                <a:tc>
                  <a:txBody>
                    <a:bodyPr/>
                    <a:lstStyle/>
                    <a:p>
                      <a:r>
                        <a:rPr lang="en-US" sz="2800" b="0" cap="none" spc="0">
                          <a:solidFill>
                            <a:schemeClr val="tx1"/>
                          </a:solidFill>
                        </a:rPr>
                        <a:t>27</a:t>
                      </a:r>
                    </a:p>
                  </a:txBody>
                  <a:tcPr marL="162864" marR="162864" marT="81432" marB="162864">
                    <a:lnL w="12700" cmpd="sng">
                      <a:noFill/>
                      <a:prstDash val="solid"/>
                    </a:lnL>
                    <a:lnR w="12700" cmpd="sng">
                      <a:noFill/>
                      <a:prstDash val="solid"/>
                    </a:lnR>
                    <a:lnT w="38100" cmpd="sng">
                      <a:noFill/>
                    </a:lnT>
                    <a:lnB w="12700" cmpd="sng">
                      <a:noFill/>
                      <a:prstDash val="solid"/>
                    </a:lnB>
                    <a:noFill/>
                  </a:tcPr>
                </a:tc>
                <a:extLst>
                  <a:ext uri="{0D108BD9-81ED-4DB2-BD59-A6C34878D82A}">
                    <a16:rowId xmlns:a16="http://schemas.microsoft.com/office/drawing/2014/main" val="2680484324"/>
                  </a:ext>
                </a:extLst>
              </a:tr>
              <a:tr h="823367">
                <a:tc>
                  <a:txBody>
                    <a:bodyPr/>
                    <a:lstStyle/>
                    <a:p>
                      <a:r>
                        <a:rPr lang="en-US" sz="2800" cap="none" spc="0">
                          <a:solidFill>
                            <a:schemeClr val="tx1"/>
                          </a:solidFill>
                        </a:rPr>
                        <a:t>Monster</a:t>
                      </a:r>
                    </a:p>
                  </a:txBody>
                  <a:tcPr marL="162864" marR="162864" marT="81432" marB="162864">
                    <a:lnL w="12700" cmpd="sng">
                      <a:noFill/>
                      <a:prstDash val="solid"/>
                    </a:lnL>
                    <a:lnR w="12700" cmpd="sng">
                      <a:noFill/>
                      <a:prstDash val="solid"/>
                    </a:lnR>
                    <a:lnT w="12700" cmpd="sng">
                      <a:noFill/>
                      <a:prstDash val="solid"/>
                    </a:lnT>
                    <a:lnB w="12700" cmpd="sng">
                      <a:noFill/>
                      <a:prstDash val="solid"/>
                    </a:lnB>
                    <a:solidFill>
                      <a:srgbClr val="DAE3F3">
                        <a:alpha val="50196"/>
                      </a:srgbClr>
                    </a:solidFill>
                  </a:tcPr>
                </a:tc>
                <a:tc>
                  <a:txBody>
                    <a:bodyPr/>
                    <a:lstStyle/>
                    <a:p>
                      <a:r>
                        <a:rPr lang="en-US" sz="2800" cap="none" spc="0">
                          <a:solidFill>
                            <a:schemeClr val="tx1"/>
                          </a:solidFill>
                        </a:rPr>
                        <a:t>21</a:t>
                      </a:r>
                    </a:p>
                  </a:txBody>
                  <a:tcPr marL="162864" marR="162864" marT="81432" marB="162864">
                    <a:lnL w="12700" cmpd="sng">
                      <a:noFill/>
                      <a:prstDash val="solid"/>
                    </a:lnL>
                    <a:lnR w="12700" cmpd="sng">
                      <a:noFill/>
                      <a:prstDash val="solid"/>
                    </a:lnR>
                    <a:lnT w="12700" cmpd="sng">
                      <a:noFill/>
                      <a:prstDash val="solid"/>
                    </a:lnT>
                    <a:lnB w="12700" cmpd="sng">
                      <a:noFill/>
                      <a:prstDash val="solid"/>
                    </a:lnB>
                    <a:solidFill>
                      <a:srgbClr val="DAE3F3">
                        <a:alpha val="50196"/>
                      </a:srgbClr>
                    </a:solidFill>
                  </a:tcPr>
                </a:tc>
                <a:extLst>
                  <a:ext uri="{0D108BD9-81ED-4DB2-BD59-A6C34878D82A}">
                    <a16:rowId xmlns:a16="http://schemas.microsoft.com/office/drawing/2014/main" val="3284635997"/>
                  </a:ext>
                </a:extLst>
              </a:tr>
              <a:tr h="823367">
                <a:tc>
                  <a:txBody>
                    <a:bodyPr/>
                    <a:lstStyle/>
                    <a:p>
                      <a:r>
                        <a:rPr lang="en-US" sz="2800" cap="none" spc="0">
                          <a:solidFill>
                            <a:schemeClr val="tx1"/>
                          </a:solidFill>
                        </a:rPr>
                        <a:t>Coca Cola</a:t>
                      </a:r>
                      <a:endParaRPr lang="en-US" sz="2800" cap="none" spc="0" err="1">
                        <a:solidFill>
                          <a:schemeClr val="tx1"/>
                        </a:solidFill>
                      </a:endParaRPr>
                    </a:p>
                  </a:txBody>
                  <a:tcPr marL="162864" marR="162864" marT="81432" marB="162864">
                    <a:lnL w="12700" cmpd="sng">
                      <a:noFill/>
                      <a:prstDash val="solid"/>
                    </a:lnL>
                    <a:lnR w="12700" cmpd="sng">
                      <a:noFill/>
                      <a:prstDash val="solid"/>
                    </a:lnR>
                    <a:lnT w="12700" cmpd="sng">
                      <a:noFill/>
                      <a:prstDash val="solid"/>
                    </a:lnT>
                    <a:lnB w="12700" cmpd="sng">
                      <a:noFill/>
                      <a:prstDash val="solid"/>
                    </a:lnB>
                    <a:noFill/>
                  </a:tcPr>
                </a:tc>
                <a:tc>
                  <a:txBody>
                    <a:bodyPr/>
                    <a:lstStyle/>
                    <a:p>
                      <a:r>
                        <a:rPr lang="en-US" sz="2800" cap="none" spc="0">
                          <a:solidFill>
                            <a:schemeClr val="tx1"/>
                          </a:solidFill>
                        </a:rPr>
                        <a:t>11</a:t>
                      </a:r>
                    </a:p>
                  </a:txBody>
                  <a:tcPr marL="162864" marR="162864" marT="81432" marB="162864">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2290952283"/>
                  </a:ext>
                </a:extLst>
              </a:tr>
              <a:tr h="823367">
                <a:tc>
                  <a:txBody>
                    <a:bodyPr/>
                    <a:lstStyle/>
                    <a:p>
                      <a:r>
                        <a:rPr lang="en-US" sz="2800" cap="none" spc="0">
                          <a:solidFill>
                            <a:schemeClr val="tx1"/>
                          </a:solidFill>
                        </a:rPr>
                        <a:t>Peets</a:t>
                      </a:r>
                    </a:p>
                  </a:txBody>
                  <a:tcPr marL="162864" marR="162864" marT="81432" marB="162864">
                    <a:lnL w="12700" cmpd="sng">
                      <a:noFill/>
                      <a:prstDash val="solid"/>
                    </a:lnL>
                    <a:lnR w="12700" cmpd="sng">
                      <a:noFill/>
                      <a:prstDash val="solid"/>
                    </a:lnR>
                    <a:lnT w="12700" cmpd="sng">
                      <a:noFill/>
                      <a:prstDash val="solid"/>
                    </a:lnT>
                    <a:lnB w="12700" cmpd="sng">
                      <a:noFill/>
                      <a:prstDash val="solid"/>
                    </a:lnB>
                    <a:solidFill>
                      <a:srgbClr val="DAE3F3">
                        <a:alpha val="50196"/>
                      </a:srgbClr>
                    </a:solidFill>
                  </a:tcPr>
                </a:tc>
                <a:tc>
                  <a:txBody>
                    <a:bodyPr/>
                    <a:lstStyle/>
                    <a:p>
                      <a:r>
                        <a:rPr lang="en-US" sz="2800" cap="none" spc="0">
                          <a:solidFill>
                            <a:schemeClr val="tx1"/>
                          </a:solidFill>
                        </a:rPr>
                        <a:t>10</a:t>
                      </a:r>
                    </a:p>
                  </a:txBody>
                  <a:tcPr marL="162864" marR="162864" marT="81432" marB="162864">
                    <a:lnL w="12700" cmpd="sng">
                      <a:noFill/>
                      <a:prstDash val="solid"/>
                    </a:lnL>
                    <a:lnR w="12700" cmpd="sng">
                      <a:noFill/>
                      <a:prstDash val="solid"/>
                    </a:lnR>
                    <a:lnT w="12700" cmpd="sng">
                      <a:noFill/>
                      <a:prstDash val="solid"/>
                    </a:lnT>
                    <a:lnB w="12700" cmpd="sng">
                      <a:noFill/>
                      <a:prstDash val="solid"/>
                    </a:lnB>
                    <a:solidFill>
                      <a:srgbClr val="DAE3F3">
                        <a:alpha val="50196"/>
                      </a:srgbClr>
                    </a:solidFill>
                  </a:tcPr>
                </a:tc>
                <a:extLst>
                  <a:ext uri="{0D108BD9-81ED-4DB2-BD59-A6C34878D82A}">
                    <a16:rowId xmlns:a16="http://schemas.microsoft.com/office/drawing/2014/main" val="1933107878"/>
                  </a:ext>
                </a:extLst>
              </a:tr>
              <a:tr h="823367">
                <a:tc>
                  <a:txBody>
                    <a:bodyPr/>
                    <a:lstStyle/>
                    <a:p>
                      <a:r>
                        <a:rPr lang="en-US" sz="2800" cap="none" spc="0">
                          <a:solidFill>
                            <a:schemeClr val="tx1"/>
                          </a:solidFill>
                        </a:rPr>
                        <a:t>Dunkin</a:t>
                      </a:r>
                    </a:p>
                  </a:txBody>
                  <a:tcPr marL="162864" marR="162864" marT="81432" marB="162864">
                    <a:lnL w="12700" cmpd="sng">
                      <a:noFill/>
                      <a:prstDash val="solid"/>
                    </a:lnL>
                    <a:lnR w="12700" cmpd="sng">
                      <a:noFill/>
                      <a:prstDash val="solid"/>
                    </a:lnR>
                    <a:lnT w="12700" cmpd="sng">
                      <a:noFill/>
                      <a:prstDash val="solid"/>
                    </a:lnT>
                    <a:lnB w="12700" cmpd="sng">
                      <a:noFill/>
                      <a:prstDash val="solid"/>
                    </a:lnB>
                    <a:noFill/>
                  </a:tcPr>
                </a:tc>
                <a:tc>
                  <a:txBody>
                    <a:bodyPr/>
                    <a:lstStyle/>
                    <a:p>
                      <a:r>
                        <a:rPr lang="en-US" sz="2800" cap="none" spc="0" dirty="0">
                          <a:solidFill>
                            <a:schemeClr val="tx1"/>
                          </a:solidFill>
                        </a:rPr>
                        <a:t>10</a:t>
                      </a:r>
                    </a:p>
                  </a:txBody>
                  <a:tcPr marL="162864" marR="162864" marT="81432" marB="162864">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1307814013"/>
                  </a:ext>
                </a:extLst>
              </a:tr>
              <a:tr h="823367">
                <a:tc>
                  <a:txBody>
                    <a:bodyPr/>
                    <a:lstStyle/>
                    <a:p>
                      <a:r>
                        <a:rPr lang="en-US" sz="2800" cap="none" spc="0" dirty="0">
                          <a:solidFill>
                            <a:schemeClr val="tx1"/>
                          </a:solidFill>
                        </a:rPr>
                        <a:t>Other </a:t>
                      </a:r>
                    </a:p>
                  </a:txBody>
                  <a:tcPr marL="162864" marR="162864" marT="81432" marB="162864">
                    <a:lnL w="12700" cmpd="sng">
                      <a:noFill/>
                      <a:prstDash val="solid"/>
                    </a:lnL>
                    <a:lnR w="12700" cmpd="sng">
                      <a:noFill/>
                      <a:prstDash val="solid"/>
                    </a:lnR>
                    <a:lnT w="12700" cmpd="sng">
                      <a:noFill/>
                      <a:prstDash val="solid"/>
                    </a:lnT>
                    <a:lnB w="12700" cmpd="sng">
                      <a:noFill/>
                      <a:prstDash val="solid"/>
                    </a:lnB>
                    <a:noFill/>
                  </a:tcPr>
                </a:tc>
                <a:tc>
                  <a:txBody>
                    <a:bodyPr/>
                    <a:lstStyle/>
                    <a:p>
                      <a:r>
                        <a:rPr lang="en-US" sz="2800" cap="none" spc="0" dirty="0">
                          <a:solidFill>
                            <a:schemeClr val="tx1"/>
                          </a:solidFill>
                        </a:rPr>
                        <a:t>553</a:t>
                      </a:r>
                    </a:p>
                  </a:txBody>
                  <a:tcPr marL="162864" marR="162864" marT="81432" marB="162864">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729744506"/>
                  </a:ext>
                </a:extLst>
              </a:tr>
            </a:tbl>
          </a:graphicData>
        </a:graphic>
      </p:graphicFrame>
      <p:pic>
        <p:nvPicPr>
          <p:cNvPr id="5" name="Picture 4">
            <a:extLst>
              <a:ext uri="{FF2B5EF4-FFF2-40B4-BE49-F238E27FC236}">
                <a16:creationId xmlns:a16="http://schemas.microsoft.com/office/drawing/2014/main" id="{0FC3A501-E741-CAD6-C2E8-E0D03E3DB15D}"/>
              </a:ext>
            </a:extLst>
          </p:cNvPr>
          <p:cNvPicPr>
            <a:picLocks noChangeAspect="1"/>
          </p:cNvPicPr>
          <p:nvPr/>
        </p:nvPicPr>
        <p:blipFill>
          <a:blip r:embed="rId2"/>
          <a:stretch>
            <a:fillRect/>
          </a:stretch>
        </p:blipFill>
        <p:spPr>
          <a:xfrm>
            <a:off x="5439623" y="703859"/>
            <a:ext cx="5647928" cy="5632933"/>
          </a:xfrm>
          <a:prstGeom prst="rect">
            <a:avLst/>
          </a:prstGeom>
        </p:spPr>
      </p:pic>
      <p:pic>
        <p:nvPicPr>
          <p:cNvPr id="7" name="Picture 6">
            <a:extLst>
              <a:ext uri="{FF2B5EF4-FFF2-40B4-BE49-F238E27FC236}">
                <a16:creationId xmlns:a16="http://schemas.microsoft.com/office/drawing/2014/main" id="{4D98C70A-A56C-99C7-D7BE-3CF59E3E4EC1}"/>
              </a:ext>
            </a:extLst>
          </p:cNvPr>
          <p:cNvPicPr>
            <a:picLocks noChangeAspect="1"/>
          </p:cNvPicPr>
          <p:nvPr/>
        </p:nvPicPr>
        <p:blipFill>
          <a:blip r:embed="rId3"/>
          <a:stretch>
            <a:fillRect/>
          </a:stretch>
        </p:blipFill>
        <p:spPr>
          <a:xfrm>
            <a:off x="5571969" y="639851"/>
            <a:ext cx="5383235" cy="5468586"/>
          </a:xfrm>
          <a:prstGeom prst="rect">
            <a:avLst/>
          </a:prstGeom>
        </p:spPr>
      </p:pic>
    </p:spTree>
    <p:extLst>
      <p:ext uri="{BB962C8B-B14F-4D97-AF65-F5344CB8AC3E}">
        <p14:creationId xmlns:p14="http://schemas.microsoft.com/office/powerpoint/2010/main" val="2121594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2">
            <a:extLst>
              <a:ext uri="{FF2B5EF4-FFF2-40B4-BE49-F238E27FC236}">
                <a16:creationId xmlns:a16="http://schemas.microsoft.com/office/drawing/2014/main" id="{83A98E87-4DD3-339B-C840-6A17590F224E}"/>
              </a:ext>
            </a:extLst>
          </p:cNvPr>
          <p:cNvSpPr txBox="1">
            <a:spLocks/>
          </p:cNvSpPr>
          <p:nvPr/>
        </p:nvSpPr>
        <p:spPr>
          <a:xfrm>
            <a:off x="120443" y="204330"/>
            <a:ext cx="3834040" cy="615067"/>
          </a:xfrm>
          <a:prstGeom prst="rect">
            <a:avLst/>
          </a:prstGeom>
        </p:spPr>
        <p:txBody>
          <a:bodyPr vert="horz" lIns="91440" tIns="45720" rIns="9144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3500" dirty="0">
                <a:solidFill>
                  <a:schemeClr val="accent1">
                    <a:lumMod val="75000"/>
                  </a:schemeClr>
                </a:solidFill>
                <a:latin typeface="Amasis MT Pro" panose="020B0604020202020204" pitchFamily="18" charset="0"/>
              </a:rPr>
              <a:t>Summary of Data:</a:t>
            </a:r>
          </a:p>
        </p:txBody>
      </p:sp>
      <p:sp>
        <p:nvSpPr>
          <p:cNvPr id="3" name="Subtitle 2">
            <a:extLst>
              <a:ext uri="{FF2B5EF4-FFF2-40B4-BE49-F238E27FC236}">
                <a16:creationId xmlns:a16="http://schemas.microsoft.com/office/drawing/2014/main" id="{E141A0A2-6D56-9977-98C8-893A3610F5DC}"/>
              </a:ext>
            </a:extLst>
          </p:cNvPr>
          <p:cNvSpPr txBox="1">
            <a:spLocks/>
          </p:cNvSpPr>
          <p:nvPr/>
        </p:nvSpPr>
        <p:spPr>
          <a:xfrm>
            <a:off x="6509366" y="204329"/>
            <a:ext cx="3940919" cy="615067"/>
          </a:xfrm>
          <a:prstGeom prst="rect">
            <a:avLst/>
          </a:prstGeom>
        </p:spPr>
        <p:txBody>
          <a:bodyPr vert="horz" lIns="91440" tIns="45720" rIns="9144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3000" dirty="0">
                <a:solidFill>
                  <a:srgbClr val="00B0F0"/>
                </a:solidFill>
                <a:latin typeface="Amasis MT Pro" panose="020B0604020202020204" pitchFamily="18" charset="0"/>
              </a:rPr>
              <a:t>Six Main Drink Types</a:t>
            </a:r>
          </a:p>
        </p:txBody>
      </p:sp>
      <p:pic>
        <p:nvPicPr>
          <p:cNvPr id="5" name="Picture 4">
            <a:extLst>
              <a:ext uri="{FF2B5EF4-FFF2-40B4-BE49-F238E27FC236}">
                <a16:creationId xmlns:a16="http://schemas.microsoft.com/office/drawing/2014/main" id="{24D98FA3-2426-F544-ACBC-DB44BF199FAD}"/>
              </a:ext>
            </a:extLst>
          </p:cNvPr>
          <p:cNvPicPr>
            <a:picLocks noChangeAspect="1"/>
          </p:cNvPicPr>
          <p:nvPr/>
        </p:nvPicPr>
        <p:blipFill rotWithShape="1">
          <a:blip r:embed="rId3"/>
          <a:srcRect t="7761"/>
          <a:stretch/>
        </p:blipFill>
        <p:spPr>
          <a:xfrm>
            <a:off x="6096000" y="1033456"/>
            <a:ext cx="5779509" cy="4791087"/>
          </a:xfrm>
          <a:prstGeom prst="rect">
            <a:avLst/>
          </a:prstGeom>
        </p:spPr>
      </p:pic>
      <p:pic>
        <p:nvPicPr>
          <p:cNvPr id="9" name="Picture 8">
            <a:extLst>
              <a:ext uri="{FF2B5EF4-FFF2-40B4-BE49-F238E27FC236}">
                <a16:creationId xmlns:a16="http://schemas.microsoft.com/office/drawing/2014/main" id="{B0E3B4F0-6788-A0B2-C83A-6820CA7CDB1A}"/>
              </a:ext>
            </a:extLst>
          </p:cNvPr>
          <p:cNvPicPr>
            <a:picLocks noChangeAspect="1"/>
          </p:cNvPicPr>
          <p:nvPr/>
        </p:nvPicPr>
        <p:blipFill>
          <a:blip r:embed="rId4"/>
          <a:stretch>
            <a:fillRect/>
          </a:stretch>
        </p:blipFill>
        <p:spPr>
          <a:xfrm>
            <a:off x="316491" y="1150205"/>
            <a:ext cx="5012601" cy="4557588"/>
          </a:xfrm>
          <a:prstGeom prst="rect">
            <a:avLst/>
          </a:prstGeom>
        </p:spPr>
      </p:pic>
      <p:sp>
        <p:nvSpPr>
          <p:cNvPr id="10" name="TextBox 9">
            <a:extLst>
              <a:ext uri="{FF2B5EF4-FFF2-40B4-BE49-F238E27FC236}">
                <a16:creationId xmlns:a16="http://schemas.microsoft.com/office/drawing/2014/main" id="{28AEEA71-185B-1A73-A773-48BB328663DC}"/>
              </a:ext>
            </a:extLst>
          </p:cNvPr>
          <p:cNvSpPr txBox="1"/>
          <p:nvPr/>
        </p:nvSpPr>
        <p:spPr>
          <a:xfrm>
            <a:off x="3348842" y="5485989"/>
            <a:ext cx="3366627" cy="677108"/>
          </a:xfrm>
          <a:prstGeom prst="rect">
            <a:avLst/>
          </a:prstGeom>
          <a:noFill/>
        </p:spPr>
        <p:txBody>
          <a:bodyPr wrap="none" rtlCol="0">
            <a:spAutoFit/>
          </a:bodyPr>
          <a:lstStyle/>
          <a:p>
            <a:r>
              <a:rPr lang="en-US" sz="3800" dirty="0">
                <a:solidFill>
                  <a:srgbClr val="0070C0"/>
                </a:solidFill>
                <a:latin typeface="Angsana New" panose="02020603050405020304" pitchFamily="18" charset="-34"/>
                <a:cs typeface="Angsana New" panose="02020603050405020304" pitchFamily="18" charset="-34"/>
              </a:rPr>
              <a:t>Total Sample Size = 610</a:t>
            </a:r>
          </a:p>
        </p:txBody>
      </p:sp>
    </p:spTree>
    <p:extLst>
      <p:ext uri="{BB962C8B-B14F-4D97-AF65-F5344CB8AC3E}">
        <p14:creationId xmlns:p14="http://schemas.microsoft.com/office/powerpoint/2010/main" val="4086686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4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9"/>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0"/>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3" grpId="0"/>
      <p:bldP spid="10" grpId="0"/>
    </p:bld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80BA5665-9598-4383-8F19-52182CBB65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B4C777A6-9696-47DF-BA90-40895EFCE8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724" y="457200"/>
            <a:ext cx="11274552" cy="5943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5C05B094-D180-41FA-B209-8388E9F7DF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2732" y="521208"/>
            <a:ext cx="11146536" cy="581558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Diagram&#10;&#10;Description automatically generated">
            <a:extLst>
              <a:ext uri="{FF2B5EF4-FFF2-40B4-BE49-F238E27FC236}">
                <a16:creationId xmlns:a16="http://schemas.microsoft.com/office/drawing/2014/main" id="{5BF99911-1E12-DB59-53C6-F9BF37528CD7}"/>
              </a:ext>
            </a:extLst>
          </p:cNvPr>
          <p:cNvPicPr>
            <a:picLocks noChangeAspect="1"/>
          </p:cNvPicPr>
          <p:nvPr/>
        </p:nvPicPr>
        <p:blipFill>
          <a:blip r:embed="rId3"/>
          <a:stretch>
            <a:fillRect/>
          </a:stretch>
        </p:blipFill>
        <p:spPr>
          <a:xfrm>
            <a:off x="931382" y="772306"/>
            <a:ext cx="7354171" cy="5313387"/>
          </a:xfrm>
          <a:prstGeom prst="rect">
            <a:avLst/>
          </a:prstGeom>
        </p:spPr>
      </p:pic>
      <p:sp>
        <p:nvSpPr>
          <p:cNvPr id="6" name="TextBox 5">
            <a:extLst>
              <a:ext uri="{FF2B5EF4-FFF2-40B4-BE49-F238E27FC236}">
                <a16:creationId xmlns:a16="http://schemas.microsoft.com/office/drawing/2014/main" id="{F6A5E1D1-19AF-C565-8F97-67A3DDADE86D}"/>
              </a:ext>
            </a:extLst>
          </p:cNvPr>
          <p:cNvSpPr txBox="1"/>
          <p:nvPr/>
        </p:nvSpPr>
        <p:spPr>
          <a:xfrm>
            <a:off x="8037090" y="1126671"/>
            <a:ext cx="3626501" cy="3231654"/>
          </a:xfrm>
          <a:prstGeom prst="rect">
            <a:avLst/>
          </a:prstGeom>
          <a:noFill/>
        </p:spPr>
        <p:txBody>
          <a:bodyPr wrap="square" rtlCol="0">
            <a:spAutoFit/>
          </a:bodyPr>
          <a:lstStyle/>
          <a:p>
            <a:r>
              <a:rPr lang="en-US" sz="3400" dirty="0">
                <a:solidFill>
                  <a:srgbClr val="0070C0"/>
                </a:solidFill>
              </a:rPr>
              <a:t>This violin plot shows the distribution of </a:t>
            </a:r>
            <a:r>
              <a:rPr lang="en-US" sz="3400" b="1" dirty="0">
                <a:solidFill>
                  <a:srgbClr val="0070C0"/>
                </a:solidFill>
              </a:rPr>
              <a:t>caffeine </a:t>
            </a:r>
            <a:r>
              <a:rPr lang="en-US" sz="3400" dirty="0">
                <a:solidFill>
                  <a:srgbClr val="0070C0"/>
                </a:solidFill>
              </a:rPr>
              <a:t> in some of the most common brands.</a:t>
            </a:r>
          </a:p>
        </p:txBody>
      </p:sp>
    </p:spTree>
    <p:extLst>
      <p:ext uri="{BB962C8B-B14F-4D97-AF65-F5344CB8AC3E}">
        <p14:creationId xmlns:p14="http://schemas.microsoft.com/office/powerpoint/2010/main" val="4151131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80BA5665-9598-4383-8F19-52182CBB65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B4C777A6-9696-47DF-BA90-40895EFCE8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724" y="457200"/>
            <a:ext cx="11274552" cy="5943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5C05B094-D180-41FA-B209-8388E9F7DF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2732" y="521208"/>
            <a:ext cx="11146536" cy="581558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descr="Diagram&#10;&#10;Description automatically generated">
            <a:extLst>
              <a:ext uri="{FF2B5EF4-FFF2-40B4-BE49-F238E27FC236}">
                <a16:creationId xmlns:a16="http://schemas.microsoft.com/office/drawing/2014/main" id="{B333892D-4941-DC2B-8052-BADC48F0EA95}"/>
              </a:ext>
            </a:extLst>
          </p:cNvPr>
          <p:cNvPicPr>
            <a:picLocks noChangeAspect="1"/>
          </p:cNvPicPr>
          <p:nvPr/>
        </p:nvPicPr>
        <p:blipFill>
          <a:blip r:embed="rId3"/>
          <a:stretch>
            <a:fillRect/>
          </a:stretch>
        </p:blipFill>
        <p:spPr>
          <a:xfrm>
            <a:off x="794331" y="899292"/>
            <a:ext cx="6896425" cy="5059415"/>
          </a:xfrm>
          <a:prstGeom prst="rect">
            <a:avLst/>
          </a:prstGeom>
        </p:spPr>
      </p:pic>
      <p:sp>
        <p:nvSpPr>
          <p:cNvPr id="3" name="TextBox 2">
            <a:extLst>
              <a:ext uri="{FF2B5EF4-FFF2-40B4-BE49-F238E27FC236}">
                <a16:creationId xmlns:a16="http://schemas.microsoft.com/office/drawing/2014/main" id="{77AD1F41-B0DB-D307-C82F-CE5EF2D52B76}"/>
              </a:ext>
            </a:extLst>
          </p:cNvPr>
          <p:cNvSpPr txBox="1"/>
          <p:nvPr/>
        </p:nvSpPr>
        <p:spPr>
          <a:xfrm>
            <a:off x="7493256" y="1404256"/>
            <a:ext cx="3626501" cy="2708434"/>
          </a:xfrm>
          <a:prstGeom prst="rect">
            <a:avLst/>
          </a:prstGeom>
          <a:noFill/>
        </p:spPr>
        <p:txBody>
          <a:bodyPr wrap="square" rtlCol="0">
            <a:spAutoFit/>
          </a:bodyPr>
          <a:lstStyle/>
          <a:p>
            <a:r>
              <a:rPr lang="en-US" sz="3400" dirty="0">
                <a:solidFill>
                  <a:srgbClr val="0070C0"/>
                </a:solidFill>
              </a:rPr>
              <a:t>This violin plot shows the distribution of </a:t>
            </a:r>
            <a:r>
              <a:rPr lang="en-US" sz="3400" b="1" dirty="0">
                <a:solidFill>
                  <a:srgbClr val="0070C0"/>
                </a:solidFill>
              </a:rPr>
              <a:t>caffeine density</a:t>
            </a:r>
            <a:r>
              <a:rPr lang="en-US" sz="3400" dirty="0">
                <a:solidFill>
                  <a:srgbClr val="0070C0"/>
                </a:solidFill>
              </a:rPr>
              <a:t> per </a:t>
            </a:r>
            <a:r>
              <a:rPr lang="en-US" sz="3400" b="1" dirty="0">
                <a:solidFill>
                  <a:srgbClr val="0070C0"/>
                </a:solidFill>
              </a:rPr>
              <a:t>100 ml.</a:t>
            </a:r>
            <a:endParaRPr lang="en-US" sz="3400" dirty="0">
              <a:solidFill>
                <a:srgbClr val="0070C0"/>
              </a:solidFill>
            </a:endParaRPr>
          </a:p>
        </p:txBody>
      </p:sp>
    </p:spTree>
    <p:extLst>
      <p:ext uri="{BB962C8B-B14F-4D97-AF65-F5344CB8AC3E}">
        <p14:creationId xmlns:p14="http://schemas.microsoft.com/office/powerpoint/2010/main" val="215152578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06B1D35-E062-AE66-9CB2-EB5A5239E754}"/>
              </a:ext>
            </a:extLst>
          </p:cNvPr>
          <p:cNvSpPr txBox="1"/>
          <p:nvPr/>
        </p:nvSpPr>
        <p:spPr>
          <a:xfrm>
            <a:off x="571500" y="538842"/>
            <a:ext cx="4549643" cy="830997"/>
          </a:xfrm>
          <a:prstGeom prst="rect">
            <a:avLst/>
          </a:prstGeom>
          <a:noFill/>
        </p:spPr>
        <p:txBody>
          <a:bodyPr wrap="none" rtlCol="0">
            <a:spAutoFit/>
          </a:bodyPr>
          <a:lstStyle/>
          <a:p>
            <a:r>
              <a:rPr lang="en-US" sz="4800" dirty="0">
                <a:solidFill>
                  <a:srgbClr val="0070C0"/>
                </a:solidFill>
                <a:latin typeface="Comic Sans MS" panose="030F0702030302020204" pitchFamily="66" charset="0"/>
              </a:rPr>
              <a:t>Brand Analysis!</a:t>
            </a:r>
          </a:p>
        </p:txBody>
      </p:sp>
      <p:sp>
        <p:nvSpPr>
          <p:cNvPr id="3" name="TextBox 2">
            <a:extLst>
              <a:ext uri="{FF2B5EF4-FFF2-40B4-BE49-F238E27FC236}">
                <a16:creationId xmlns:a16="http://schemas.microsoft.com/office/drawing/2014/main" id="{EA98D40A-9908-2E85-ABD3-882F38B657E8}"/>
              </a:ext>
            </a:extLst>
          </p:cNvPr>
          <p:cNvSpPr txBox="1"/>
          <p:nvPr/>
        </p:nvSpPr>
        <p:spPr>
          <a:xfrm>
            <a:off x="571501" y="1812470"/>
            <a:ext cx="11038114" cy="1708160"/>
          </a:xfrm>
          <a:prstGeom prst="rect">
            <a:avLst/>
          </a:prstGeom>
          <a:noFill/>
        </p:spPr>
        <p:txBody>
          <a:bodyPr wrap="square" rtlCol="0">
            <a:spAutoFit/>
          </a:bodyPr>
          <a:lstStyle/>
          <a:p>
            <a:r>
              <a:rPr lang="en-US" sz="3500" dirty="0">
                <a:solidFill>
                  <a:srgbClr val="006600"/>
                </a:solidFill>
                <a:latin typeface="Comic Sans MS" panose="030F0702030302020204" pitchFamily="66" charset="0"/>
              </a:rPr>
              <a:t>We are going to take a tour of all the drinks in the different brands and see how they vary by </a:t>
            </a:r>
            <a:r>
              <a:rPr lang="en-US" sz="3500" b="1" dirty="0">
                <a:solidFill>
                  <a:srgbClr val="006600"/>
                </a:solidFill>
                <a:latin typeface="Comic Sans MS" panose="030F0702030302020204" pitchFamily="66" charset="0"/>
              </a:rPr>
              <a:t>caffeine (mg)</a:t>
            </a:r>
            <a:r>
              <a:rPr lang="en-US" sz="3500" dirty="0">
                <a:solidFill>
                  <a:srgbClr val="006600"/>
                </a:solidFill>
                <a:latin typeface="Comic Sans MS" panose="030F0702030302020204" pitchFamily="66" charset="0"/>
              </a:rPr>
              <a:t> and by </a:t>
            </a:r>
            <a:r>
              <a:rPr lang="en-US" sz="3500" b="1" dirty="0">
                <a:solidFill>
                  <a:srgbClr val="006600"/>
                </a:solidFill>
                <a:latin typeface="Comic Sans MS" panose="030F0702030302020204" pitchFamily="66" charset="0"/>
              </a:rPr>
              <a:t>caffeine density (mg per 100 ml)</a:t>
            </a:r>
            <a:endParaRPr lang="en-US" sz="3500" dirty="0">
              <a:solidFill>
                <a:srgbClr val="006600"/>
              </a:solidFill>
              <a:latin typeface="Comic Sans MS" panose="030F0702030302020204" pitchFamily="66" charset="0"/>
            </a:endParaRPr>
          </a:p>
        </p:txBody>
      </p:sp>
    </p:spTree>
    <p:extLst>
      <p:ext uri="{BB962C8B-B14F-4D97-AF65-F5344CB8AC3E}">
        <p14:creationId xmlns:p14="http://schemas.microsoft.com/office/powerpoint/2010/main" val="184610004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5" name="Rectangle 30">
            <a:extLst>
              <a:ext uri="{FF2B5EF4-FFF2-40B4-BE49-F238E27FC236}">
                <a16:creationId xmlns:a16="http://schemas.microsoft.com/office/drawing/2014/main" id="{600B5AE2-C5CC-499C-8F2D-249888BE22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6" name="Rectangle 32">
            <a:extLst>
              <a:ext uri="{FF2B5EF4-FFF2-40B4-BE49-F238E27FC236}">
                <a16:creationId xmlns:a16="http://schemas.microsoft.com/office/drawing/2014/main" id="{BA7A3698-B350-40E5-8475-9BCC41A089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47" name="Straight Connector 34">
            <a:extLst>
              <a:ext uri="{FF2B5EF4-FFF2-40B4-BE49-F238E27FC236}">
                <a16:creationId xmlns:a16="http://schemas.microsoft.com/office/drawing/2014/main" id="{0AC655C7-EC94-4BE6-84C8-2F9EFBBB278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48" name="Rectangle 36">
            <a:extLst>
              <a:ext uri="{FF2B5EF4-FFF2-40B4-BE49-F238E27FC236}">
                <a16:creationId xmlns:a16="http://schemas.microsoft.com/office/drawing/2014/main" id="{990D0034-F768-41E7-85D4-F38C4DE857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49" name="Rectangle 38">
            <a:extLst>
              <a:ext uri="{FF2B5EF4-FFF2-40B4-BE49-F238E27FC236}">
                <a16:creationId xmlns:a16="http://schemas.microsoft.com/office/drawing/2014/main" id="{C4F7E42D-8B5A-4FC8-81CD-9E60171F7F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Subtitle 2">
            <a:extLst>
              <a:ext uri="{FF2B5EF4-FFF2-40B4-BE49-F238E27FC236}">
                <a16:creationId xmlns:a16="http://schemas.microsoft.com/office/drawing/2014/main" id="{19A79D9D-86FB-31EA-4A99-2F1257857477}"/>
              </a:ext>
            </a:extLst>
          </p:cNvPr>
          <p:cNvSpPr txBox="1">
            <a:spLocks/>
          </p:cNvSpPr>
          <p:nvPr/>
        </p:nvSpPr>
        <p:spPr>
          <a:xfrm>
            <a:off x="492371" y="491368"/>
            <a:ext cx="3146627" cy="5992221"/>
          </a:xfrm>
          <a:prstGeom prst="rect">
            <a:avLst/>
          </a:prstGeom>
        </p:spPr>
        <p:txBody>
          <a:bodyPr vert="horz" lIns="0" tIns="45720" rIns="0" bIns="45720" rtlCol="0" anchor="t">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spcBef>
                <a:spcPts val="0"/>
              </a:spcBef>
              <a:spcAft>
                <a:spcPts val="600"/>
              </a:spcAft>
              <a:buNone/>
            </a:pPr>
            <a:r>
              <a:rPr lang="en-US" sz="2400" dirty="0">
                <a:solidFill>
                  <a:srgbClr val="FFFFFF"/>
                </a:solidFill>
              </a:rPr>
              <a:t>All the Peets products have the same volumes except for the Coffee Expresso and Decaf Expresso</a:t>
            </a:r>
            <a:endParaRPr lang="en-US" sz="2400" dirty="0">
              <a:solidFill>
                <a:srgbClr val="FFFFFF"/>
              </a:solidFill>
              <a:cs typeface="Calibri"/>
            </a:endParaRPr>
          </a:p>
          <a:p>
            <a:pPr marL="0" indent="0">
              <a:spcBef>
                <a:spcPts val="0"/>
              </a:spcBef>
              <a:spcAft>
                <a:spcPts val="600"/>
              </a:spcAft>
              <a:buFont typeface="Calibri" panose="020F0502020204030204" pitchFamily="34" charset="0"/>
              <a:buNone/>
            </a:pPr>
            <a:endParaRPr lang="en-US" sz="2400" dirty="0">
              <a:solidFill>
                <a:srgbClr val="FFFFFF"/>
              </a:solidFill>
              <a:cs typeface="Calibri"/>
            </a:endParaRPr>
          </a:p>
          <a:p>
            <a:pPr marL="0" indent="0">
              <a:spcBef>
                <a:spcPts val="0"/>
              </a:spcBef>
              <a:spcAft>
                <a:spcPts val="600"/>
              </a:spcAft>
              <a:buNone/>
            </a:pPr>
            <a:r>
              <a:rPr lang="en-US" sz="2400" dirty="0">
                <a:solidFill>
                  <a:srgbClr val="FFFFFF"/>
                </a:solidFill>
              </a:rPr>
              <a:t>The most caffeinated Peet drink is Brewed Coffee with 267mg for 473ml (~16oz)</a:t>
            </a:r>
            <a:endParaRPr lang="en-US" sz="2400" dirty="0">
              <a:solidFill>
                <a:srgbClr val="FFFFFF"/>
              </a:solidFill>
              <a:cs typeface="Calibri"/>
            </a:endParaRPr>
          </a:p>
          <a:p>
            <a:pPr marL="0" indent="0">
              <a:spcBef>
                <a:spcPts val="0"/>
              </a:spcBef>
              <a:spcAft>
                <a:spcPts val="600"/>
              </a:spcAft>
              <a:buFont typeface="Calibri" panose="020F0502020204030204" pitchFamily="34" charset="0"/>
              <a:buNone/>
            </a:pPr>
            <a:endParaRPr lang="en-US" sz="2400" dirty="0">
              <a:solidFill>
                <a:srgbClr val="FFFFFF"/>
              </a:solidFill>
              <a:cs typeface="Calibri"/>
            </a:endParaRPr>
          </a:p>
          <a:p>
            <a:pPr marL="0" indent="0">
              <a:spcBef>
                <a:spcPts val="0"/>
              </a:spcBef>
              <a:spcAft>
                <a:spcPts val="600"/>
              </a:spcAft>
              <a:buFont typeface="Calibri" panose="020F0502020204030204" pitchFamily="34" charset="0"/>
              <a:buNone/>
            </a:pPr>
            <a:r>
              <a:rPr lang="en-US" sz="2400" dirty="0">
                <a:solidFill>
                  <a:srgbClr val="FFFFFF"/>
                </a:solidFill>
              </a:rPr>
              <a:t>Peet's Coffee Expresso and Decaf Expresso has the least caffeine amount but their volumes are only 1/10 of other drinks</a:t>
            </a:r>
            <a:endParaRPr lang="en-US" sz="2400" dirty="0">
              <a:solidFill>
                <a:srgbClr val="FFFFFF"/>
              </a:solidFill>
              <a:cs typeface="Calibri"/>
            </a:endParaRPr>
          </a:p>
          <a:p>
            <a:pPr marL="0" indent="0">
              <a:spcBef>
                <a:spcPts val="0"/>
              </a:spcBef>
              <a:spcAft>
                <a:spcPts val="600"/>
              </a:spcAft>
              <a:buFont typeface="Calibri" panose="020F0502020204030204" pitchFamily="34" charset="0"/>
              <a:buNone/>
            </a:pPr>
            <a:endParaRPr lang="en-US" sz="1500" dirty="0">
              <a:solidFill>
                <a:srgbClr val="FFFFFF"/>
              </a:solidFill>
            </a:endParaRPr>
          </a:p>
          <a:p>
            <a:pPr marL="0" indent="0">
              <a:spcBef>
                <a:spcPts val="0"/>
              </a:spcBef>
              <a:spcAft>
                <a:spcPts val="600"/>
              </a:spcAft>
              <a:buFont typeface="Calibri" panose="020F0502020204030204" pitchFamily="34" charset="0"/>
              <a:buNone/>
            </a:pPr>
            <a:endParaRPr lang="en-US" sz="1500" dirty="0">
              <a:solidFill>
                <a:srgbClr val="FFFFFF"/>
              </a:solidFill>
            </a:endParaRPr>
          </a:p>
        </p:txBody>
      </p:sp>
      <p:sp>
        <p:nvSpPr>
          <p:cNvPr id="50" name="Rectangle 40">
            <a:extLst>
              <a:ext uri="{FF2B5EF4-FFF2-40B4-BE49-F238E27FC236}">
                <a16:creationId xmlns:a16="http://schemas.microsoft.com/office/drawing/2014/main" id="{8C04651D-B9F4-4935-A02D-364153FBDF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9" name="Picture 9" descr="Chart, bar chart&#10;&#10;Description automatically generated">
            <a:extLst>
              <a:ext uri="{FF2B5EF4-FFF2-40B4-BE49-F238E27FC236}">
                <a16:creationId xmlns:a16="http://schemas.microsoft.com/office/drawing/2014/main" id="{02500435-7E38-6DC0-7ACD-07C1459B83D9}"/>
              </a:ext>
            </a:extLst>
          </p:cNvPr>
          <p:cNvPicPr>
            <a:picLocks noChangeAspect="1"/>
          </p:cNvPicPr>
          <p:nvPr/>
        </p:nvPicPr>
        <p:blipFill>
          <a:blip r:embed="rId3"/>
          <a:stretch>
            <a:fillRect/>
          </a:stretch>
        </p:blipFill>
        <p:spPr>
          <a:xfrm>
            <a:off x="4508311" y="613530"/>
            <a:ext cx="7406184" cy="5494462"/>
          </a:xfrm>
          <a:prstGeom prst="rect">
            <a:avLst/>
          </a:prstGeom>
        </p:spPr>
      </p:pic>
    </p:spTree>
    <p:extLst>
      <p:ext uri="{BB962C8B-B14F-4D97-AF65-F5344CB8AC3E}">
        <p14:creationId xmlns:p14="http://schemas.microsoft.com/office/powerpoint/2010/main" val="3856191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7" name="Rectangle 54">
            <a:extLst>
              <a:ext uri="{FF2B5EF4-FFF2-40B4-BE49-F238E27FC236}">
                <a16:creationId xmlns:a16="http://schemas.microsoft.com/office/drawing/2014/main" id="{7D379150-F6B4-45C8-BE10-6B278AD400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8" name="Rectangle 56">
            <a:extLst>
              <a:ext uri="{FF2B5EF4-FFF2-40B4-BE49-F238E27FC236}">
                <a16:creationId xmlns:a16="http://schemas.microsoft.com/office/drawing/2014/main" id="{5FFCF544-A370-4A5D-A95F-CA6E0E7191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69" name="Straight Connector 58">
            <a:extLst>
              <a:ext uri="{FF2B5EF4-FFF2-40B4-BE49-F238E27FC236}">
                <a16:creationId xmlns:a16="http://schemas.microsoft.com/office/drawing/2014/main" id="{6EEB3B97-A638-498B-8083-54191CE71E0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70" name="Rectangle 60">
            <a:extLst>
              <a:ext uri="{FF2B5EF4-FFF2-40B4-BE49-F238E27FC236}">
                <a16:creationId xmlns:a16="http://schemas.microsoft.com/office/drawing/2014/main" id="{44CC594A-A820-450F-B363-C19201FCFE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71" name="Rectangle 62">
            <a:extLst>
              <a:ext uri="{FF2B5EF4-FFF2-40B4-BE49-F238E27FC236}">
                <a16:creationId xmlns:a16="http://schemas.microsoft.com/office/drawing/2014/main" id="{59FAB3DA-E9ED-4574-ABCC-378BC0FF1B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Subtitle 2">
            <a:extLst>
              <a:ext uri="{FF2B5EF4-FFF2-40B4-BE49-F238E27FC236}">
                <a16:creationId xmlns:a16="http://schemas.microsoft.com/office/drawing/2014/main" id="{19A79D9D-86FB-31EA-4A99-2F1257857477}"/>
              </a:ext>
            </a:extLst>
          </p:cNvPr>
          <p:cNvSpPr txBox="1">
            <a:spLocks/>
          </p:cNvSpPr>
          <p:nvPr/>
        </p:nvSpPr>
        <p:spPr>
          <a:xfrm>
            <a:off x="482074" y="223638"/>
            <a:ext cx="3187816" cy="6146681"/>
          </a:xfrm>
          <a:prstGeom prst="rect">
            <a:avLst/>
          </a:prstGeom>
        </p:spPr>
        <p:txBody>
          <a:bodyPr vert="horz" lIns="0" tIns="45720" rIns="0" bIns="45720" rtlCol="0" anchor="t">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spcBef>
                <a:spcPts val="0"/>
              </a:spcBef>
              <a:spcAft>
                <a:spcPts val="600"/>
              </a:spcAft>
              <a:buNone/>
            </a:pPr>
            <a:r>
              <a:rPr lang="en-US" sz="3000">
                <a:solidFill>
                  <a:srgbClr val="FFFFFF"/>
                </a:solidFill>
              </a:rPr>
              <a:t>At 157 mg caffeine per 100ml (~ 3 oz), Peet's Coffee Expresso has the highest caffeine content per 100 ml of the Peet products</a:t>
            </a:r>
            <a:endParaRPr lang="en-US" sz="3000">
              <a:solidFill>
                <a:srgbClr val="FFFFFF"/>
              </a:solidFill>
              <a:cs typeface="Calibri"/>
            </a:endParaRPr>
          </a:p>
          <a:p>
            <a:pPr marL="0" indent="0">
              <a:spcBef>
                <a:spcPts val="0"/>
              </a:spcBef>
              <a:spcAft>
                <a:spcPts val="600"/>
              </a:spcAft>
              <a:buFont typeface="Calibri" panose="020F0502020204030204" pitchFamily="34" charset="0"/>
              <a:buNone/>
            </a:pPr>
            <a:endParaRPr lang="en-US" sz="3000">
              <a:solidFill>
                <a:srgbClr val="FFFFFF"/>
              </a:solidFill>
              <a:cs typeface="Calibri"/>
            </a:endParaRPr>
          </a:p>
          <a:p>
            <a:pPr marL="0" indent="0">
              <a:spcBef>
                <a:spcPts val="0"/>
              </a:spcBef>
              <a:spcAft>
                <a:spcPts val="600"/>
              </a:spcAft>
              <a:buNone/>
            </a:pPr>
            <a:r>
              <a:rPr lang="en-US" sz="3000">
                <a:solidFill>
                  <a:srgbClr val="FFFFFF"/>
                </a:solidFill>
                <a:cs typeface="Calibri"/>
              </a:rPr>
              <a:t>Other products except for the Brewed Coffee, the caffeine content is in the range of 30 to 35 mg per 100 ml</a:t>
            </a:r>
          </a:p>
          <a:p>
            <a:pPr marL="0" indent="0">
              <a:spcBef>
                <a:spcPts val="0"/>
              </a:spcBef>
              <a:spcAft>
                <a:spcPts val="600"/>
              </a:spcAft>
              <a:buNone/>
            </a:pPr>
            <a:endParaRPr lang="en-US" sz="3000">
              <a:solidFill>
                <a:srgbClr val="FFFFFF"/>
              </a:solidFill>
              <a:cs typeface="Calibri"/>
            </a:endParaRPr>
          </a:p>
          <a:p>
            <a:pPr marL="0" indent="0">
              <a:spcBef>
                <a:spcPts val="0"/>
              </a:spcBef>
              <a:spcAft>
                <a:spcPts val="600"/>
              </a:spcAft>
              <a:buNone/>
            </a:pPr>
            <a:endParaRPr lang="en-US" sz="1500">
              <a:solidFill>
                <a:srgbClr val="FFFFFF"/>
              </a:solidFill>
              <a:cs typeface="Calibri" panose="020F0502020204030204"/>
            </a:endParaRPr>
          </a:p>
        </p:txBody>
      </p:sp>
      <p:sp>
        <p:nvSpPr>
          <p:cNvPr id="72" name="Rectangle 64">
            <a:extLst>
              <a:ext uri="{FF2B5EF4-FFF2-40B4-BE49-F238E27FC236}">
                <a16:creationId xmlns:a16="http://schemas.microsoft.com/office/drawing/2014/main" id="{53B8D6B0-55D6-48DC-86D8-FD95D5F118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5" name="Picture 5" descr="Chart, bar chart&#10;&#10;Description automatically generated">
            <a:extLst>
              <a:ext uri="{FF2B5EF4-FFF2-40B4-BE49-F238E27FC236}">
                <a16:creationId xmlns:a16="http://schemas.microsoft.com/office/drawing/2014/main" id="{EC7810DA-A7F0-4BCA-F67D-136D3C0A4DA4}"/>
              </a:ext>
            </a:extLst>
          </p:cNvPr>
          <p:cNvPicPr>
            <a:picLocks noChangeAspect="1"/>
          </p:cNvPicPr>
          <p:nvPr/>
        </p:nvPicPr>
        <p:blipFill>
          <a:blip r:embed="rId3"/>
          <a:stretch>
            <a:fillRect/>
          </a:stretch>
        </p:blipFill>
        <p:spPr>
          <a:xfrm>
            <a:off x="4302211" y="695598"/>
            <a:ext cx="7665307" cy="5415317"/>
          </a:xfrm>
          <a:prstGeom prst="rect">
            <a:avLst/>
          </a:prstGeom>
        </p:spPr>
      </p:pic>
    </p:spTree>
    <p:extLst>
      <p:ext uri="{BB962C8B-B14F-4D97-AF65-F5344CB8AC3E}">
        <p14:creationId xmlns:p14="http://schemas.microsoft.com/office/powerpoint/2010/main" val="3299632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7" name="Rectangle 54">
            <a:extLst>
              <a:ext uri="{FF2B5EF4-FFF2-40B4-BE49-F238E27FC236}">
                <a16:creationId xmlns:a16="http://schemas.microsoft.com/office/drawing/2014/main" id="{7D379150-F6B4-45C8-BE10-6B278AD400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8" name="Rectangle 56">
            <a:extLst>
              <a:ext uri="{FF2B5EF4-FFF2-40B4-BE49-F238E27FC236}">
                <a16:creationId xmlns:a16="http://schemas.microsoft.com/office/drawing/2014/main" id="{5FFCF544-A370-4A5D-A95F-CA6E0E7191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69" name="Straight Connector 58">
            <a:extLst>
              <a:ext uri="{FF2B5EF4-FFF2-40B4-BE49-F238E27FC236}">
                <a16:creationId xmlns:a16="http://schemas.microsoft.com/office/drawing/2014/main" id="{6EEB3B97-A638-498B-8083-54191CE71E0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70" name="Rectangle 60">
            <a:extLst>
              <a:ext uri="{FF2B5EF4-FFF2-40B4-BE49-F238E27FC236}">
                <a16:creationId xmlns:a16="http://schemas.microsoft.com/office/drawing/2014/main" id="{44CC594A-A820-450F-B363-C19201FCFE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71" name="Rectangle 62">
            <a:extLst>
              <a:ext uri="{FF2B5EF4-FFF2-40B4-BE49-F238E27FC236}">
                <a16:creationId xmlns:a16="http://schemas.microsoft.com/office/drawing/2014/main" id="{59FAB3DA-E9ED-4574-ABCC-378BC0FF1B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Subtitle 2">
            <a:extLst>
              <a:ext uri="{FF2B5EF4-FFF2-40B4-BE49-F238E27FC236}">
                <a16:creationId xmlns:a16="http://schemas.microsoft.com/office/drawing/2014/main" id="{19A79D9D-86FB-31EA-4A99-2F1257857477}"/>
              </a:ext>
            </a:extLst>
          </p:cNvPr>
          <p:cNvSpPr txBox="1">
            <a:spLocks/>
          </p:cNvSpPr>
          <p:nvPr/>
        </p:nvSpPr>
        <p:spPr>
          <a:xfrm>
            <a:off x="482074" y="223638"/>
            <a:ext cx="3187816" cy="6146681"/>
          </a:xfrm>
          <a:prstGeom prst="rect">
            <a:avLst/>
          </a:prstGeom>
        </p:spPr>
        <p:txBody>
          <a:bodyPr vert="horz" lIns="0" tIns="45720" rIns="0" bIns="45720" rtlCol="0" anchor="t">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spcBef>
                <a:spcPts val="0"/>
              </a:spcBef>
              <a:spcAft>
                <a:spcPts val="600"/>
              </a:spcAft>
              <a:buNone/>
            </a:pPr>
            <a:endParaRPr lang="en-US" sz="3000">
              <a:solidFill>
                <a:srgbClr val="FFFFFF"/>
              </a:solidFill>
              <a:cs typeface="Calibri"/>
            </a:endParaRPr>
          </a:p>
          <a:p>
            <a:pPr marL="0" indent="0">
              <a:spcBef>
                <a:spcPts val="0"/>
              </a:spcBef>
              <a:spcAft>
                <a:spcPts val="600"/>
              </a:spcAft>
              <a:buNone/>
            </a:pPr>
            <a:endParaRPr lang="en-US" sz="3000">
              <a:solidFill>
                <a:srgbClr val="FFFFFF"/>
              </a:solidFill>
              <a:cs typeface="Calibri"/>
            </a:endParaRPr>
          </a:p>
          <a:p>
            <a:pPr marL="0" indent="0">
              <a:spcBef>
                <a:spcPts val="0"/>
              </a:spcBef>
              <a:spcAft>
                <a:spcPts val="600"/>
              </a:spcAft>
              <a:buNone/>
            </a:pPr>
            <a:endParaRPr lang="en-US" sz="1500">
              <a:solidFill>
                <a:srgbClr val="FFFFFF"/>
              </a:solidFill>
              <a:cs typeface="Calibri" panose="020F0502020204030204"/>
            </a:endParaRPr>
          </a:p>
        </p:txBody>
      </p:sp>
      <p:sp>
        <p:nvSpPr>
          <p:cNvPr id="72" name="Rectangle 64">
            <a:extLst>
              <a:ext uri="{FF2B5EF4-FFF2-40B4-BE49-F238E27FC236}">
                <a16:creationId xmlns:a16="http://schemas.microsoft.com/office/drawing/2014/main" id="{53B8D6B0-55D6-48DC-86D8-FD95D5F118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4" name="Picture 4" descr="Chart, histogram&#10;&#10;Description automatically generated">
            <a:extLst>
              <a:ext uri="{FF2B5EF4-FFF2-40B4-BE49-F238E27FC236}">
                <a16:creationId xmlns:a16="http://schemas.microsoft.com/office/drawing/2014/main" id="{FAC81FB7-A571-E70E-3AAF-B84A4AEDCB52}"/>
              </a:ext>
            </a:extLst>
          </p:cNvPr>
          <p:cNvPicPr>
            <a:picLocks noChangeAspect="1"/>
          </p:cNvPicPr>
          <p:nvPr/>
        </p:nvPicPr>
        <p:blipFill>
          <a:blip r:embed="rId3"/>
          <a:stretch>
            <a:fillRect/>
          </a:stretch>
        </p:blipFill>
        <p:spPr>
          <a:xfrm>
            <a:off x="4302211" y="559384"/>
            <a:ext cx="7881550" cy="5265556"/>
          </a:xfrm>
          <a:prstGeom prst="rect">
            <a:avLst/>
          </a:prstGeom>
        </p:spPr>
      </p:pic>
      <p:sp>
        <p:nvSpPr>
          <p:cNvPr id="5" name="TextBox 4">
            <a:extLst>
              <a:ext uri="{FF2B5EF4-FFF2-40B4-BE49-F238E27FC236}">
                <a16:creationId xmlns:a16="http://schemas.microsoft.com/office/drawing/2014/main" id="{3B1AB3B5-515F-C3A9-8E45-E937A1BB1771}"/>
              </a:ext>
            </a:extLst>
          </p:cNvPr>
          <p:cNvSpPr txBox="1"/>
          <p:nvPr/>
        </p:nvSpPr>
        <p:spPr>
          <a:xfrm>
            <a:off x="481914" y="471616"/>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solidFill>
                <a:srgbClr val="FFFFFF"/>
              </a:solidFill>
              <a:cs typeface="Calibri"/>
            </a:endParaRPr>
          </a:p>
        </p:txBody>
      </p:sp>
      <p:sp>
        <p:nvSpPr>
          <p:cNvPr id="6" name="TextBox 5">
            <a:extLst>
              <a:ext uri="{FF2B5EF4-FFF2-40B4-BE49-F238E27FC236}">
                <a16:creationId xmlns:a16="http://schemas.microsoft.com/office/drawing/2014/main" id="{53ADC706-C8B9-864A-B34C-C9894019A57F}"/>
              </a:ext>
            </a:extLst>
          </p:cNvPr>
          <p:cNvSpPr txBox="1"/>
          <p:nvPr/>
        </p:nvSpPr>
        <p:spPr>
          <a:xfrm>
            <a:off x="310244" y="448101"/>
            <a:ext cx="3626328" cy="289310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600" dirty="0">
                <a:solidFill>
                  <a:srgbClr val="FFFFFF"/>
                </a:solidFill>
              </a:rPr>
              <a:t>Bottled Ice Coffee contains 640mg caffeine per 48fl oz bottle – highest among the Starbucks product – exceeds the 400mg recommended</a:t>
            </a:r>
            <a:endParaRPr lang="en-US" sz="2600" dirty="0">
              <a:solidFill>
                <a:srgbClr val="FFFFFF"/>
              </a:solidFill>
              <a:cs typeface="Calibri"/>
            </a:endParaRPr>
          </a:p>
        </p:txBody>
      </p:sp>
      <p:pic>
        <p:nvPicPr>
          <p:cNvPr id="7" name="Picture 7" descr="Graphical user interface&#10;&#10;Description automatically generated">
            <a:extLst>
              <a:ext uri="{FF2B5EF4-FFF2-40B4-BE49-F238E27FC236}">
                <a16:creationId xmlns:a16="http://schemas.microsoft.com/office/drawing/2014/main" id="{EC46FB44-B4BE-B86C-FF0B-64914F78844E}"/>
              </a:ext>
            </a:extLst>
          </p:cNvPr>
          <p:cNvPicPr>
            <a:picLocks noChangeAspect="1"/>
          </p:cNvPicPr>
          <p:nvPr/>
        </p:nvPicPr>
        <p:blipFill>
          <a:blip r:embed="rId4"/>
          <a:stretch>
            <a:fillRect/>
          </a:stretch>
        </p:blipFill>
        <p:spPr>
          <a:xfrm>
            <a:off x="340031" y="3398447"/>
            <a:ext cx="3360025" cy="3290267"/>
          </a:xfrm>
          <a:prstGeom prst="rect">
            <a:avLst/>
          </a:prstGeom>
        </p:spPr>
      </p:pic>
    </p:spTree>
    <p:extLst>
      <p:ext uri="{BB962C8B-B14F-4D97-AF65-F5344CB8AC3E}">
        <p14:creationId xmlns:p14="http://schemas.microsoft.com/office/powerpoint/2010/main" val="2037630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ppt_x"/>
                                          </p:val>
                                        </p:tav>
                                        <p:tav tm="100000">
                                          <p:val>
                                            <p:strVal val="#ppt_x"/>
                                          </p:val>
                                        </p:tav>
                                      </p:tavLst>
                                    </p:anim>
                                    <p:anim calcmode="lin" valueType="num">
                                      <p:cBhvr additive="base">
                                        <p:cTn id="13"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7" name="Rectangle 54">
            <a:extLst>
              <a:ext uri="{FF2B5EF4-FFF2-40B4-BE49-F238E27FC236}">
                <a16:creationId xmlns:a16="http://schemas.microsoft.com/office/drawing/2014/main" id="{7D379150-F6B4-45C8-BE10-6B278AD400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8" name="Rectangle 56">
            <a:extLst>
              <a:ext uri="{FF2B5EF4-FFF2-40B4-BE49-F238E27FC236}">
                <a16:creationId xmlns:a16="http://schemas.microsoft.com/office/drawing/2014/main" id="{5FFCF544-A370-4A5D-A95F-CA6E0E7191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69" name="Straight Connector 58">
            <a:extLst>
              <a:ext uri="{FF2B5EF4-FFF2-40B4-BE49-F238E27FC236}">
                <a16:creationId xmlns:a16="http://schemas.microsoft.com/office/drawing/2014/main" id="{6EEB3B97-A638-498B-8083-54191CE71E0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70" name="Rectangle 60">
            <a:extLst>
              <a:ext uri="{FF2B5EF4-FFF2-40B4-BE49-F238E27FC236}">
                <a16:creationId xmlns:a16="http://schemas.microsoft.com/office/drawing/2014/main" id="{44CC594A-A820-450F-B363-C19201FCFE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71" name="Rectangle 62">
            <a:extLst>
              <a:ext uri="{FF2B5EF4-FFF2-40B4-BE49-F238E27FC236}">
                <a16:creationId xmlns:a16="http://schemas.microsoft.com/office/drawing/2014/main" id="{59FAB3DA-E9ED-4574-ABCC-378BC0FF1B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Subtitle 2">
            <a:extLst>
              <a:ext uri="{FF2B5EF4-FFF2-40B4-BE49-F238E27FC236}">
                <a16:creationId xmlns:a16="http://schemas.microsoft.com/office/drawing/2014/main" id="{19A79D9D-86FB-31EA-4A99-2F1257857477}"/>
              </a:ext>
            </a:extLst>
          </p:cNvPr>
          <p:cNvSpPr txBox="1">
            <a:spLocks/>
          </p:cNvSpPr>
          <p:nvPr/>
        </p:nvSpPr>
        <p:spPr>
          <a:xfrm>
            <a:off x="482074" y="223638"/>
            <a:ext cx="3187816" cy="6146681"/>
          </a:xfrm>
          <a:prstGeom prst="rect">
            <a:avLst/>
          </a:prstGeom>
        </p:spPr>
        <p:txBody>
          <a:bodyPr vert="horz" lIns="0" tIns="45720" rIns="0" bIns="45720" rtlCol="0" anchor="t">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spcBef>
                <a:spcPts val="0"/>
              </a:spcBef>
              <a:spcAft>
                <a:spcPts val="600"/>
              </a:spcAft>
              <a:buNone/>
            </a:pPr>
            <a:endParaRPr lang="en-US" sz="3000">
              <a:solidFill>
                <a:srgbClr val="FFFFFF"/>
              </a:solidFill>
              <a:cs typeface="Calibri"/>
            </a:endParaRPr>
          </a:p>
          <a:p>
            <a:pPr marL="0" indent="0">
              <a:spcBef>
                <a:spcPts val="0"/>
              </a:spcBef>
              <a:spcAft>
                <a:spcPts val="600"/>
              </a:spcAft>
              <a:buFont typeface="Calibri" panose="020F0502020204030204" pitchFamily="34" charset="0"/>
              <a:buNone/>
            </a:pPr>
            <a:endParaRPr lang="en-US" sz="3000">
              <a:solidFill>
                <a:srgbClr val="FFFFFF"/>
              </a:solidFill>
              <a:cs typeface="Calibri"/>
            </a:endParaRPr>
          </a:p>
          <a:p>
            <a:pPr marL="0" indent="0">
              <a:spcBef>
                <a:spcPts val="0"/>
              </a:spcBef>
              <a:spcAft>
                <a:spcPts val="600"/>
              </a:spcAft>
              <a:buNone/>
            </a:pPr>
            <a:endParaRPr lang="en-US" sz="3000">
              <a:solidFill>
                <a:srgbClr val="FFFFFF"/>
              </a:solidFill>
              <a:cs typeface="Calibri"/>
            </a:endParaRPr>
          </a:p>
          <a:p>
            <a:pPr marL="0" indent="0">
              <a:spcBef>
                <a:spcPts val="0"/>
              </a:spcBef>
              <a:spcAft>
                <a:spcPts val="600"/>
              </a:spcAft>
              <a:buNone/>
            </a:pPr>
            <a:endParaRPr lang="en-US" sz="3000">
              <a:solidFill>
                <a:srgbClr val="FFFFFF"/>
              </a:solidFill>
              <a:cs typeface="Calibri"/>
            </a:endParaRPr>
          </a:p>
          <a:p>
            <a:pPr marL="0" indent="0">
              <a:spcBef>
                <a:spcPts val="0"/>
              </a:spcBef>
              <a:spcAft>
                <a:spcPts val="600"/>
              </a:spcAft>
              <a:buNone/>
            </a:pPr>
            <a:endParaRPr lang="en-US" sz="1500">
              <a:solidFill>
                <a:srgbClr val="FFFFFF"/>
              </a:solidFill>
              <a:cs typeface="Calibri" panose="020F0502020204030204"/>
            </a:endParaRPr>
          </a:p>
        </p:txBody>
      </p:sp>
      <p:sp>
        <p:nvSpPr>
          <p:cNvPr id="72" name="Rectangle 64">
            <a:extLst>
              <a:ext uri="{FF2B5EF4-FFF2-40B4-BE49-F238E27FC236}">
                <a16:creationId xmlns:a16="http://schemas.microsoft.com/office/drawing/2014/main" id="{53B8D6B0-55D6-48DC-86D8-FD95D5F118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TextBox 9">
            <a:extLst>
              <a:ext uri="{FF2B5EF4-FFF2-40B4-BE49-F238E27FC236}">
                <a16:creationId xmlns:a16="http://schemas.microsoft.com/office/drawing/2014/main" id="{E4C25644-BE15-ACC9-6B38-DF3A53317520}"/>
              </a:ext>
            </a:extLst>
          </p:cNvPr>
          <p:cNvSpPr txBox="1"/>
          <p:nvPr/>
        </p:nvSpPr>
        <p:spPr>
          <a:xfrm>
            <a:off x="-15204" y="223638"/>
            <a:ext cx="4157335" cy="704808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600" dirty="0">
                <a:solidFill>
                  <a:srgbClr val="FFFFFF"/>
                </a:solidFill>
                <a:cs typeface="Calibri"/>
              </a:rPr>
              <a:t>Starbucks 2x Coffee Pod contains 110 mg of caffeine per 100 ml, the highest among the products. 1.5x of the second one, Canned Nitro Cold Brew</a:t>
            </a:r>
          </a:p>
          <a:p>
            <a:endParaRPr lang="en-US" sz="2600" dirty="0">
              <a:solidFill>
                <a:srgbClr val="FFFFFF"/>
              </a:solidFill>
              <a:cs typeface="Calibri"/>
            </a:endParaRPr>
          </a:p>
          <a:p>
            <a:r>
              <a:rPr lang="en-US" sz="2600" dirty="0">
                <a:solidFill>
                  <a:srgbClr val="FFFFFF"/>
                </a:solidFill>
                <a:cs typeface="Calibri"/>
              </a:rPr>
              <a:t>Most of the products contain less than 50mg of caffeine per 100ml.</a:t>
            </a:r>
          </a:p>
          <a:p>
            <a:endParaRPr lang="en-US" sz="2600" dirty="0">
              <a:solidFill>
                <a:srgbClr val="FFFFFF"/>
              </a:solidFill>
              <a:cs typeface="Calibri"/>
            </a:endParaRPr>
          </a:p>
          <a:p>
            <a:r>
              <a:rPr lang="en-US" sz="2600" dirty="0">
                <a:solidFill>
                  <a:srgbClr val="FFFFFF"/>
                </a:solidFill>
                <a:cs typeface="Calibri"/>
              </a:rPr>
              <a:t>The Refreshers Canned, Refreshers, Pink Drink and Decaf Coffee have the lowest caffeine content which is less than 15mg per 100 ml.</a:t>
            </a:r>
          </a:p>
          <a:p>
            <a:endParaRPr lang="en-US" dirty="0">
              <a:solidFill>
                <a:srgbClr val="FFFFFF"/>
              </a:solidFill>
              <a:cs typeface="Calibri"/>
            </a:endParaRPr>
          </a:p>
          <a:p>
            <a:endParaRPr lang="en-US" dirty="0">
              <a:solidFill>
                <a:srgbClr val="FFFFFF"/>
              </a:solidFill>
              <a:cs typeface="Calibri"/>
            </a:endParaRPr>
          </a:p>
        </p:txBody>
      </p:sp>
      <p:grpSp>
        <p:nvGrpSpPr>
          <p:cNvPr id="12" name="Group 11">
            <a:extLst>
              <a:ext uri="{FF2B5EF4-FFF2-40B4-BE49-F238E27FC236}">
                <a16:creationId xmlns:a16="http://schemas.microsoft.com/office/drawing/2014/main" id="{59F69356-A0FC-5EBC-E355-4F588A7EEC25}"/>
              </a:ext>
            </a:extLst>
          </p:cNvPr>
          <p:cNvGrpSpPr/>
          <p:nvPr/>
        </p:nvGrpSpPr>
        <p:grpSpPr>
          <a:xfrm>
            <a:off x="4497860" y="802213"/>
            <a:ext cx="7376983" cy="5074417"/>
            <a:chOff x="4497860" y="802213"/>
            <a:chExt cx="7376983" cy="5074417"/>
          </a:xfrm>
        </p:grpSpPr>
        <p:pic>
          <p:nvPicPr>
            <p:cNvPr id="2" name="Picture 4" descr="Chart, histogram&#10;&#10;Description automatically generated">
              <a:extLst>
                <a:ext uri="{FF2B5EF4-FFF2-40B4-BE49-F238E27FC236}">
                  <a16:creationId xmlns:a16="http://schemas.microsoft.com/office/drawing/2014/main" id="{8B0C1F8C-0BC2-0FD2-6A0A-6AE99DA3D6B6}"/>
                </a:ext>
              </a:extLst>
            </p:cNvPr>
            <p:cNvPicPr>
              <a:picLocks noChangeAspect="1"/>
            </p:cNvPicPr>
            <p:nvPr/>
          </p:nvPicPr>
          <p:blipFill>
            <a:blip r:embed="rId3"/>
            <a:stretch>
              <a:fillRect/>
            </a:stretch>
          </p:blipFill>
          <p:spPr>
            <a:xfrm>
              <a:off x="4497860" y="802213"/>
              <a:ext cx="7376983" cy="4985843"/>
            </a:xfrm>
            <a:prstGeom prst="rect">
              <a:avLst/>
            </a:prstGeom>
          </p:spPr>
        </p:pic>
        <p:pic>
          <p:nvPicPr>
            <p:cNvPr id="11" name="Picture 10">
              <a:extLst>
                <a:ext uri="{FF2B5EF4-FFF2-40B4-BE49-F238E27FC236}">
                  <a16:creationId xmlns:a16="http://schemas.microsoft.com/office/drawing/2014/main" id="{207BB4FB-4486-EE68-F3D5-58283DB3A640}"/>
                </a:ext>
              </a:extLst>
            </p:cNvPr>
            <p:cNvPicPr>
              <a:picLocks noChangeAspect="1"/>
            </p:cNvPicPr>
            <p:nvPr/>
          </p:nvPicPr>
          <p:blipFill rotWithShape="1">
            <a:blip r:embed="rId4"/>
            <a:srcRect l="45750" t="95212" r="24504" b="-973"/>
            <a:stretch/>
          </p:blipFill>
          <p:spPr>
            <a:xfrm>
              <a:off x="8049871" y="5564731"/>
              <a:ext cx="2279539" cy="311899"/>
            </a:xfrm>
            <a:prstGeom prst="rect">
              <a:avLst/>
            </a:prstGeom>
          </p:spPr>
        </p:pic>
      </p:grpSp>
    </p:spTree>
    <p:extLst>
      <p:ext uri="{BB962C8B-B14F-4D97-AF65-F5344CB8AC3E}">
        <p14:creationId xmlns:p14="http://schemas.microsoft.com/office/powerpoint/2010/main" val="2449138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xEl>
                                              <p:pRg st="2" end="2"/>
                                            </p:txEl>
                                          </p:spTgt>
                                        </p:tgtEl>
                                        <p:attrNameLst>
                                          <p:attrName>style.visibility</p:attrName>
                                        </p:attrNameLst>
                                      </p:cBhvr>
                                      <p:to>
                                        <p:strVal val="visible"/>
                                      </p:to>
                                    </p:set>
                                    <p:animEffect transition="in" filter="fade">
                                      <p:cBhvr>
                                        <p:cTn id="12" dur="500"/>
                                        <p:tgtEl>
                                          <p:spTgt spid="10">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xEl>
                                              <p:pRg st="4" end="4"/>
                                            </p:txEl>
                                          </p:spTgt>
                                        </p:tgtEl>
                                        <p:attrNameLst>
                                          <p:attrName>style.visibility</p:attrName>
                                        </p:attrNameLst>
                                      </p:cBhvr>
                                      <p:to>
                                        <p:strVal val="visible"/>
                                      </p:to>
                                    </p:set>
                                    <p:animEffect transition="in" filter="fade">
                                      <p:cBhvr>
                                        <p:cTn id="17" dur="500"/>
                                        <p:tgtEl>
                                          <p:spTgt spid="10">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7" name="Rectangle 54">
            <a:extLst>
              <a:ext uri="{FF2B5EF4-FFF2-40B4-BE49-F238E27FC236}">
                <a16:creationId xmlns:a16="http://schemas.microsoft.com/office/drawing/2014/main" id="{7D379150-F6B4-45C8-BE10-6B278AD400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8" name="Rectangle 56">
            <a:extLst>
              <a:ext uri="{FF2B5EF4-FFF2-40B4-BE49-F238E27FC236}">
                <a16:creationId xmlns:a16="http://schemas.microsoft.com/office/drawing/2014/main" id="{5FFCF544-A370-4A5D-A95F-CA6E0E7191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69" name="Straight Connector 58">
            <a:extLst>
              <a:ext uri="{FF2B5EF4-FFF2-40B4-BE49-F238E27FC236}">
                <a16:creationId xmlns:a16="http://schemas.microsoft.com/office/drawing/2014/main" id="{6EEB3B97-A638-498B-8083-54191CE71E0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70" name="Rectangle 60">
            <a:extLst>
              <a:ext uri="{FF2B5EF4-FFF2-40B4-BE49-F238E27FC236}">
                <a16:creationId xmlns:a16="http://schemas.microsoft.com/office/drawing/2014/main" id="{44CC594A-A820-450F-B363-C19201FCFE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71" name="Rectangle 62">
            <a:extLst>
              <a:ext uri="{FF2B5EF4-FFF2-40B4-BE49-F238E27FC236}">
                <a16:creationId xmlns:a16="http://schemas.microsoft.com/office/drawing/2014/main" id="{59FAB3DA-E9ED-4574-ABCC-378BC0FF1B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Subtitle 2">
            <a:extLst>
              <a:ext uri="{FF2B5EF4-FFF2-40B4-BE49-F238E27FC236}">
                <a16:creationId xmlns:a16="http://schemas.microsoft.com/office/drawing/2014/main" id="{19A79D9D-86FB-31EA-4A99-2F1257857477}"/>
              </a:ext>
            </a:extLst>
          </p:cNvPr>
          <p:cNvSpPr txBox="1">
            <a:spLocks/>
          </p:cNvSpPr>
          <p:nvPr/>
        </p:nvSpPr>
        <p:spPr>
          <a:xfrm>
            <a:off x="482074" y="223638"/>
            <a:ext cx="3187816" cy="6146681"/>
          </a:xfrm>
          <a:prstGeom prst="rect">
            <a:avLst/>
          </a:prstGeom>
        </p:spPr>
        <p:txBody>
          <a:bodyPr vert="horz" lIns="0" tIns="45720" rIns="0" bIns="45720" rtlCol="0" anchor="t">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spcBef>
                <a:spcPts val="0"/>
              </a:spcBef>
              <a:spcAft>
                <a:spcPts val="600"/>
              </a:spcAft>
              <a:buNone/>
            </a:pPr>
            <a:endParaRPr lang="en-US" sz="3000">
              <a:solidFill>
                <a:srgbClr val="FFFFFF"/>
              </a:solidFill>
              <a:cs typeface="Calibri"/>
            </a:endParaRPr>
          </a:p>
          <a:p>
            <a:pPr marL="0" indent="0">
              <a:spcBef>
                <a:spcPts val="0"/>
              </a:spcBef>
              <a:spcAft>
                <a:spcPts val="600"/>
              </a:spcAft>
              <a:buFont typeface="Calibri" panose="020F0502020204030204" pitchFamily="34" charset="0"/>
              <a:buNone/>
            </a:pPr>
            <a:endParaRPr lang="en-US" sz="3000">
              <a:solidFill>
                <a:srgbClr val="FFFFFF"/>
              </a:solidFill>
              <a:cs typeface="Calibri"/>
            </a:endParaRPr>
          </a:p>
          <a:p>
            <a:pPr marL="0" indent="0">
              <a:spcBef>
                <a:spcPts val="0"/>
              </a:spcBef>
              <a:spcAft>
                <a:spcPts val="600"/>
              </a:spcAft>
              <a:buNone/>
            </a:pPr>
            <a:endParaRPr lang="en-US" sz="3000">
              <a:solidFill>
                <a:srgbClr val="FFFFFF"/>
              </a:solidFill>
              <a:cs typeface="Calibri"/>
            </a:endParaRPr>
          </a:p>
          <a:p>
            <a:pPr marL="0" indent="0">
              <a:spcBef>
                <a:spcPts val="0"/>
              </a:spcBef>
              <a:spcAft>
                <a:spcPts val="600"/>
              </a:spcAft>
              <a:buNone/>
            </a:pPr>
            <a:endParaRPr lang="en-US" sz="3000">
              <a:solidFill>
                <a:srgbClr val="FFFFFF"/>
              </a:solidFill>
              <a:cs typeface="Calibri"/>
            </a:endParaRPr>
          </a:p>
          <a:p>
            <a:pPr marL="0" indent="0">
              <a:spcBef>
                <a:spcPts val="0"/>
              </a:spcBef>
              <a:spcAft>
                <a:spcPts val="600"/>
              </a:spcAft>
              <a:buNone/>
            </a:pPr>
            <a:endParaRPr lang="en-US" sz="1500">
              <a:solidFill>
                <a:srgbClr val="FFFFFF"/>
              </a:solidFill>
              <a:cs typeface="Calibri" panose="020F0502020204030204"/>
            </a:endParaRPr>
          </a:p>
        </p:txBody>
      </p:sp>
      <p:sp>
        <p:nvSpPr>
          <p:cNvPr id="72" name="Rectangle 64">
            <a:extLst>
              <a:ext uri="{FF2B5EF4-FFF2-40B4-BE49-F238E27FC236}">
                <a16:creationId xmlns:a16="http://schemas.microsoft.com/office/drawing/2014/main" id="{53B8D6B0-55D6-48DC-86D8-FD95D5F118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5" name="Picture 5" descr="Chart, bar chart&#10;&#10;Description automatically generated">
            <a:extLst>
              <a:ext uri="{FF2B5EF4-FFF2-40B4-BE49-F238E27FC236}">
                <a16:creationId xmlns:a16="http://schemas.microsoft.com/office/drawing/2014/main" id="{B215B229-A874-0AD6-7D6E-1B0FE7E2C480}"/>
              </a:ext>
            </a:extLst>
          </p:cNvPr>
          <p:cNvPicPr>
            <a:picLocks noChangeAspect="1"/>
          </p:cNvPicPr>
          <p:nvPr/>
        </p:nvPicPr>
        <p:blipFill>
          <a:blip r:embed="rId3"/>
          <a:stretch>
            <a:fillRect/>
          </a:stretch>
        </p:blipFill>
        <p:spPr>
          <a:xfrm>
            <a:off x="4261022" y="587712"/>
            <a:ext cx="7685902" cy="5198603"/>
          </a:xfrm>
          <a:prstGeom prst="rect">
            <a:avLst/>
          </a:prstGeom>
        </p:spPr>
      </p:pic>
      <p:sp>
        <p:nvSpPr>
          <p:cNvPr id="6" name="TextBox 5">
            <a:extLst>
              <a:ext uri="{FF2B5EF4-FFF2-40B4-BE49-F238E27FC236}">
                <a16:creationId xmlns:a16="http://schemas.microsoft.com/office/drawing/2014/main" id="{F211118E-4AAA-255B-239C-5F36FFE5B3A1}"/>
              </a:ext>
            </a:extLst>
          </p:cNvPr>
          <p:cNvSpPr txBox="1"/>
          <p:nvPr/>
        </p:nvSpPr>
        <p:spPr>
          <a:xfrm>
            <a:off x="407100" y="366623"/>
            <a:ext cx="3052118" cy="61247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dirty="0">
                <a:solidFill>
                  <a:srgbClr val="FFFFFF"/>
                </a:solidFill>
                <a:cs typeface="Calibri"/>
              </a:rPr>
              <a:t>The top 4 with highest caffeine content has at least 210 mg per drink, led by the Iced Coffee with 297 mg.</a:t>
            </a:r>
          </a:p>
          <a:p>
            <a:endParaRPr lang="en-US" sz="2800" dirty="0">
              <a:solidFill>
                <a:srgbClr val="FFFFFF"/>
              </a:solidFill>
              <a:cs typeface="Calibri"/>
            </a:endParaRPr>
          </a:p>
          <a:p>
            <a:r>
              <a:rPr lang="en-US" sz="2800" dirty="0">
                <a:solidFill>
                  <a:srgbClr val="FFFFFF"/>
                </a:solidFill>
                <a:cs typeface="Calibri"/>
              </a:rPr>
              <a:t>The next group is in the range from 100mg to 200 mg.</a:t>
            </a:r>
          </a:p>
          <a:p>
            <a:endParaRPr lang="en-US" sz="2800" dirty="0">
              <a:solidFill>
                <a:srgbClr val="FFFFFF"/>
              </a:solidFill>
              <a:cs typeface="Calibri"/>
            </a:endParaRPr>
          </a:p>
          <a:p>
            <a:r>
              <a:rPr lang="en-US" sz="2800" dirty="0">
                <a:solidFill>
                  <a:srgbClr val="FFFFFF"/>
                </a:solidFill>
                <a:cs typeface="Calibri"/>
              </a:rPr>
              <a:t>Tea has the least caffeine content.</a:t>
            </a:r>
          </a:p>
        </p:txBody>
      </p:sp>
    </p:spTree>
    <p:extLst>
      <p:ext uri="{BB962C8B-B14F-4D97-AF65-F5344CB8AC3E}">
        <p14:creationId xmlns:p14="http://schemas.microsoft.com/office/powerpoint/2010/main" val="1944653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fade">
                                      <p:cBhvr>
                                        <p:cTn id="12" dur="500"/>
                                        <p:tgtEl>
                                          <p:spTgt spid="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animEffect transition="in" filter="fade">
                                      <p:cBhvr>
                                        <p:cTn id="17" dur="5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7" name="Rectangle 54">
            <a:extLst>
              <a:ext uri="{FF2B5EF4-FFF2-40B4-BE49-F238E27FC236}">
                <a16:creationId xmlns:a16="http://schemas.microsoft.com/office/drawing/2014/main" id="{7D379150-F6B4-45C8-BE10-6B278AD400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8" name="Rectangle 56">
            <a:extLst>
              <a:ext uri="{FF2B5EF4-FFF2-40B4-BE49-F238E27FC236}">
                <a16:creationId xmlns:a16="http://schemas.microsoft.com/office/drawing/2014/main" id="{5FFCF544-A370-4A5D-A95F-CA6E0E7191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69" name="Straight Connector 58">
            <a:extLst>
              <a:ext uri="{FF2B5EF4-FFF2-40B4-BE49-F238E27FC236}">
                <a16:creationId xmlns:a16="http://schemas.microsoft.com/office/drawing/2014/main" id="{6EEB3B97-A638-498B-8083-54191CE71E0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70" name="Rectangle 60">
            <a:extLst>
              <a:ext uri="{FF2B5EF4-FFF2-40B4-BE49-F238E27FC236}">
                <a16:creationId xmlns:a16="http://schemas.microsoft.com/office/drawing/2014/main" id="{44CC594A-A820-450F-B363-C19201FCFE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71" name="Rectangle 62">
            <a:extLst>
              <a:ext uri="{FF2B5EF4-FFF2-40B4-BE49-F238E27FC236}">
                <a16:creationId xmlns:a16="http://schemas.microsoft.com/office/drawing/2014/main" id="{59FAB3DA-E9ED-4574-ABCC-378BC0FF1B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Subtitle 2">
            <a:extLst>
              <a:ext uri="{FF2B5EF4-FFF2-40B4-BE49-F238E27FC236}">
                <a16:creationId xmlns:a16="http://schemas.microsoft.com/office/drawing/2014/main" id="{19A79D9D-86FB-31EA-4A99-2F1257857477}"/>
              </a:ext>
            </a:extLst>
          </p:cNvPr>
          <p:cNvSpPr txBox="1">
            <a:spLocks/>
          </p:cNvSpPr>
          <p:nvPr/>
        </p:nvSpPr>
        <p:spPr>
          <a:xfrm>
            <a:off x="482074" y="223638"/>
            <a:ext cx="3187816" cy="6146681"/>
          </a:xfrm>
          <a:prstGeom prst="rect">
            <a:avLst/>
          </a:prstGeom>
        </p:spPr>
        <p:txBody>
          <a:bodyPr vert="horz" lIns="0" tIns="45720" rIns="0" bIns="45720" rtlCol="0" anchor="t">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spcBef>
                <a:spcPts val="0"/>
              </a:spcBef>
              <a:spcAft>
                <a:spcPts val="600"/>
              </a:spcAft>
              <a:buNone/>
            </a:pPr>
            <a:endParaRPr lang="en-US" sz="3000">
              <a:solidFill>
                <a:srgbClr val="FFFFFF"/>
              </a:solidFill>
              <a:cs typeface="Calibri"/>
            </a:endParaRPr>
          </a:p>
          <a:p>
            <a:pPr marL="0" indent="0">
              <a:spcBef>
                <a:spcPts val="0"/>
              </a:spcBef>
              <a:spcAft>
                <a:spcPts val="600"/>
              </a:spcAft>
              <a:buFont typeface="Calibri" panose="020F0502020204030204" pitchFamily="34" charset="0"/>
              <a:buNone/>
            </a:pPr>
            <a:endParaRPr lang="en-US" sz="3000">
              <a:solidFill>
                <a:srgbClr val="FFFFFF"/>
              </a:solidFill>
              <a:cs typeface="Calibri"/>
            </a:endParaRPr>
          </a:p>
          <a:p>
            <a:pPr marL="0" indent="0">
              <a:spcBef>
                <a:spcPts val="0"/>
              </a:spcBef>
              <a:spcAft>
                <a:spcPts val="600"/>
              </a:spcAft>
              <a:buNone/>
            </a:pPr>
            <a:endParaRPr lang="en-US" sz="3000">
              <a:solidFill>
                <a:srgbClr val="FFFFFF"/>
              </a:solidFill>
              <a:cs typeface="Calibri"/>
            </a:endParaRPr>
          </a:p>
          <a:p>
            <a:pPr marL="0" indent="0">
              <a:spcBef>
                <a:spcPts val="0"/>
              </a:spcBef>
              <a:spcAft>
                <a:spcPts val="600"/>
              </a:spcAft>
              <a:buNone/>
            </a:pPr>
            <a:endParaRPr lang="en-US" sz="3000">
              <a:solidFill>
                <a:srgbClr val="FFFFFF"/>
              </a:solidFill>
              <a:cs typeface="Calibri"/>
            </a:endParaRPr>
          </a:p>
          <a:p>
            <a:pPr marL="0" indent="0">
              <a:spcBef>
                <a:spcPts val="0"/>
              </a:spcBef>
              <a:spcAft>
                <a:spcPts val="600"/>
              </a:spcAft>
              <a:buNone/>
            </a:pPr>
            <a:endParaRPr lang="en-US" sz="1500">
              <a:solidFill>
                <a:srgbClr val="FFFFFF"/>
              </a:solidFill>
              <a:cs typeface="Calibri" panose="020F0502020204030204"/>
            </a:endParaRPr>
          </a:p>
        </p:txBody>
      </p:sp>
      <p:sp>
        <p:nvSpPr>
          <p:cNvPr id="72" name="Rectangle 64">
            <a:extLst>
              <a:ext uri="{FF2B5EF4-FFF2-40B4-BE49-F238E27FC236}">
                <a16:creationId xmlns:a16="http://schemas.microsoft.com/office/drawing/2014/main" id="{53B8D6B0-55D6-48DC-86D8-FD95D5F118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2" name="Picture 3" descr="Chart, bar chart&#10;&#10;Description automatically generated">
            <a:extLst>
              <a:ext uri="{FF2B5EF4-FFF2-40B4-BE49-F238E27FC236}">
                <a16:creationId xmlns:a16="http://schemas.microsoft.com/office/drawing/2014/main" id="{EC23D477-0B8D-822C-B6F1-DC53B49811D1}"/>
              </a:ext>
            </a:extLst>
          </p:cNvPr>
          <p:cNvPicPr>
            <a:picLocks noChangeAspect="1"/>
          </p:cNvPicPr>
          <p:nvPr/>
        </p:nvPicPr>
        <p:blipFill>
          <a:blip r:embed="rId3"/>
          <a:stretch>
            <a:fillRect/>
          </a:stretch>
        </p:blipFill>
        <p:spPr>
          <a:xfrm>
            <a:off x="4240428" y="527664"/>
            <a:ext cx="7912442" cy="5349591"/>
          </a:xfrm>
          <a:prstGeom prst="rect">
            <a:avLst/>
          </a:prstGeom>
        </p:spPr>
      </p:pic>
      <p:sp>
        <p:nvSpPr>
          <p:cNvPr id="4" name="TextBox 3">
            <a:extLst>
              <a:ext uri="{FF2B5EF4-FFF2-40B4-BE49-F238E27FC236}">
                <a16:creationId xmlns:a16="http://schemas.microsoft.com/office/drawing/2014/main" id="{FCE9BE88-91D2-A4C8-503E-22A4C1A4817E}"/>
              </a:ext>
            </a:extLst>
          </p:cNvPr>
          <p:cNvSpPr txBox="1"/>
          <p:nvPr/>
        </p:nvSpPr>
        <p:spPr>
          <a:xfrm>
            <a:off x="122245" y="269525"/>
            <a:ext cx="3849652" cy="649408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600" dirty="0">
                <a:solidFill>
                  <a:srgbClr val="FFFFFF"/>
                </a:solidFill>
              </a:rPr>
              <a:t>At 60 mg caffeine per 100ml (~ 3 oz), Extra Charged Coffee has the highest caffeine content per 100 ml of the Peet products.</a:t>
            </a:r>
            <a:endParaRPr lang="en-US" sz="2600" dirty="0">
              <a:solidFill>
                <a:srgbClr val="000000"/>
              </a:solidFill>
              <a:cs typeface="Calibri" panose="020F0502020204030204"/>
            </a:endParaRPr>
          </a:p>
          <a:p>
            <a:endParaRPr lang="en-US" sz="2600" dirty="0">
              <a:solidFill>
                <a:srgbClr val="FFFFFF"/>
              </a:solidFill>
              <a:cs typeface="Calibri"/>
            </a:endParaRPr>
          </a:p>
          <a:p>
            <a:r>
              <a:rPr lang="en-US" sz="2600" dirty="0">
                <a:solidFill>
                  <a:schemeClr val="bg1"/>
                </a:solidFill>
                <a:ea typeface="+mn-lt"/>
                <a:cs typeface="+mn-lt"/>
              </a:rPr>
              <a:t>Extra Charged Coffee packs 20% more caffeine than classic Hot and Iced Coffee</a:t>
            </a:r>
          </a:p>
          <a:p>
            <a:endParaRPr lang="en-US" sz="2600" dirty="0">
              <a:solidFill>
                <a:schemeClr val="bg1"/>
              </a:solidFill>
              <a:ea typeface="+mn-lt"/>
              <a:cs typeface="+mn-lt"/>
            </a:endParaRPr>
          </a:p>
          <a:p>
            <a:r>
              <a:rPr lang="en-US" sz="2600" dirty="0">
                <a:solidFill>
                  <a:schemeClr val="bg1"/>
                </a:solidFill>
                <a:cs typeface="Calibri"/>
              </a:rPr>
              <a:t>(The additional caffeine is extracted from the coffee bean before going the roasting process – to keep the same flavor)</a:t>
            </a:r>
          </a:p>
        </p:txBody>
      </p:sp>
      <p:pic>
        <p:nvPicPr>
          <p:cNvPr id="5" name="Picture 5" descr="A picture containing text, cup, coffee, drink&#10;&#10;Description automatically generated">
            <a:extLst>
              <a:ext uri="{FF2B5EF4-FFF2-40B4-BE49-F238E27FC236}">
                <a16:creationId xmlns:a16="http://schemas.microsoft.com/office/drawing/2014/main" id="{2F445F91-BAD7-5771-3999-8A283C2BE356}"/>
              </a:ext>
            </a:extLst>
          </p:cNvPr>
          <p:cNvPicPr>
            <a:picLocks noChangeAspect="1"/>
          </p:cNvPicPr>
          <p:nvPr/>
        </p:nvPicPr>
        <p:blipFill>
          <a:blip r:embed="rId4"/>
          <a:stretch>
            <a:fillRect/>
          </a:stretch>
        </p:blipFill>
        <p:spPr>
          <a:xfrm>
            <a:off x="9128750" y="980745"/>
            <a:ext cx="2743200" cy="2743200"/>
          </a:xfrm>
          <a:prstGeom prst="rect">
            <a:avLst/>
          </a:prstGeom>
        </p:spPr>
      </p:pic>
    </p:spTree>
    <p:extLst>
      <p:ext uri="{BB962C8B-B14F-4D97-AF65-F5344CB8AC3E}">
        <p14:creationId xmlns:p14="http://schemas.microsoft.com/office/powerpoint/2010/main" val="2751002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animEffect transition="in" filter="fade">
                                      <p:cBhvr>
                                        <p:cTn id="17" dur="500"/>
                                        <p:tgtEl>
                                          <p:spTgt spid="4">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1000"/>
                                        <p:tgtEl>
                                          <p:spTgt spid="5"/>
                                        </p:tgtEl>
                                      </p:cBhvr>
                                    </p:animEffect>
                                    <p:anim calcmode="lin" valueType="num">
                                      <p:cBhvr>
                                        <p:cTn id="23" dur="1000" fill="hold"/>
                                        <p:tgtEl>
                                          <p:spTgt spid="5"/>
                                        </p:tgtEl>
                                        <p:attrNameLst>
                                          <p:attrName>ppt_x</p:attrName>
                                        </p:attrNameLst>
                                      </p:cBhvr>
                                      <p:tavLst>
                                        <p:tav tm="0">
                                          <p:val>
                                            <p:strVal val="#ppt_x"/>
                                          </p:val>
                                        </p:tav>
                                        <p:tav tm="100000">
                                          <p:val>
                                            <p:strVal val="#ppt_x"/>
                                          </p:val>
                                        </p:tav>
                                      </p:tavLst>
                                    </p:anim>
                                    <p:anim calcmode="lin" valueType="num">
                                      <p:cBhvr>
                                        <p:cTn id="2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7" name="Rectangle 54">
            <a:extLst>
              <a:ext uri="{FF2B5EF4-FFF2-40B4-BE49-F238E27FC236}">
                <a16:creationId xmlns:a16="http://schemas.microsoft.com/office/drawing/2014/main" id="{7D379150-F6B4-45C8-BE10-6B278AD400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8" name="Rectangle 56">
            <a:extLst>
              <a:ext uri="{FF2B5EF4-FFF2-40B4-BE49-F238E27FC236}">
                <a16:creationId xmlns:a16="http://schemas.microsoft.com/office/drawing/2014/main" id="{5FFCF544-A370-4A5D-A95F-CA6E0E7191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69" name="Straight Connector 58">
            <a:extLst>
              <a:ext uri="{FF2B5EF4-FFF2-40B4-BE49-F238E27FC236}">
                <a16:creationId xmlns:a16="http://schemas.microsoft.com/office/drawing/2014/main" id="{6EEB3B97-A638-498B-8083-54191CE71E0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70" name="Rectangle 60">
            <a:extLst>
              <a:ext uri="{FF2B5EF4-FFF2-40B4-BE49-F238E27FC236}">
                <a16:creationId xmlns:a16="http://schemas.microsoft.com/office/drawing/2014/main" id="{44CC594A-A820-450F-B363-C19201FCFE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71" name="Rectangle 62">
            <a:extLst>
              <a:ext uri="{FF2B5EF4-FFF2-40B4-BE49-F238E27FC236}">
                <a16:creationId xmlns:a16="http://schemas.microsoft.com/office/drawing/2014/main" id="{59FAB3DA-E9ED-4574-ABCC-378BC0FF1B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Subtitle 2">
            <a:extLst>
              <a:ext uri="{FF2B5EF4-FFF2-40B4-BE49-F238E27FC236}">
                <a16:creationId xmlns:a16="http://schemas.microsoft.com/office/drawing/2014/main" id="{19A79D9D-86FB-31EA-4A99-2F1257857477}"/>
              </a:ext>
            </a:extLst>
          </p:cNvPr>
          <p:cNvSpPr txBox="1">
            <a:spLocks/>
          </p:cNvSpPr>
          <p:nvPr/>
        </p:nvSpPr>
        <p:spPr>
          <a:xfrm>
            <a:off x="482074" y="223638"/>
            <a:ext cx="3187816" cy="6146681"/>
          </a:xfrm>
          <a:prstGeom prst="rect">
            <a:avLst/>
          </a:prstGeom>
        </p:spPr>
        <p:txBody>
          <a:bodyPr vert="horz" lIns="0" tIns="45720" rIns="0" bIns="45720" rtlCol="0" anchor="t">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spcBef>
                <a:spcPts val="0"/>
              </a:spcBef>
              <a:spcAft>
                <a:spcPts val="600"/>
              </a:spcAft>
              <a:buNone/>
            </a:pPr>
            <a:endParaRPr lang="en-US" sz="3000">
              <a:solidFill>
                <a:srgbClr val="FFFFFF"/>
              </a:solidFill>
              <a:cs typeface="Calibri"/>
            </a:endParaRPr>
          </a:p>
          <a:p>
            <a:pPr marL="0" indent="0">
              <a:spcBef>
                <a:spcPts val="0"/>
              </a:spcBef>
              <a:spcAft>
                <a:spcPts val="600"/>
              </a:spcAft>
              <a:buFont typeface="Calibri" panose="020F0502020204030204" pitchFamily="34" charset="0"/>
              <a:buNone/>
            </a:pPr>
            <a:endParaRPr lang="en-US" sz="3000">
              <a:solidFill>
                <a:srgbClr val="FFFFFF"/>
              </a:solidFill>
              <a:cs typeface="Calibri"/>
            </a:endParaRPr>
          </a:p>
          <a:p>
            <a:pPr marL="0" indent="0">
              <a:spcBef>
                <a:spcPts val="0"/>
              </a:spcBef>
              <a:spcAft>
                <a:spcPts val="600"/>
              </a:spcAft>
              <a:buNone/>
            </a:pPr>
            <a:endParaRPr lang="en-US" sz="3000">
              <a:solidFill>
                <a:srgbClr val="FFFFFF"/>
              </a:solidFill>
              <a:cs typeface="Calibri"/>
            </a:endParaRPr>
          </a:p>
          <a:p>
            <a:pPr marL="0" indent="0">
              <a:spcBef>
                <a:spcPts val="0"/>
              </a:spcBef>
              <a:spcAft>
                <a:spcPts val="600"/>
              </a:spcAft>
              <a:buNone/>
            </a:pPr>
            <a:endParaRPr lang="en-US" sz="3000">
              <a:solidFill>
                <a:srgbClr val="FFFFFF"/>
              </a:solidFill>
              <a:cs typeface="Calibri"/>
            </a:endParaRPr>
          </a:p>
          <a:p>
            <a:pPr marL="0" indent="0">
              <a:spcBef>
                <a:spcPts val="0"/>
              </a:spcBef>
              <a:spcAft>
                <a:spcPts val="600"/>
              </a:spcAft>
              <a:buNone/>
            </a:pPr>
            <a:endParaRPr lang="en-US" sz="1500">
              <a:solidFill>
                <a:srgbClr val="FFFFFF"/>
              </a:solidFill>
              <a:cs typeface="Calibri" panose="020F0502020204030204"/>
            </a:endParaRPr>
          </a:p>
        </p:txBody>
      </p:sp>
      <p:sp>
        <p:nvSpPr>
          <p:cNvPr id="72" name="Rectangle 64">
            <a:extLst>
              <a:ext uri="{FF2B5EF4-FFF2-40B4-BE49-F238E27FC236}">
                <a16:creationId xmlns:a16="http://schemas.microsoft.com/office/drawing/2014/main" id="{53B8D6B0-55D6-48DC-86D8-FD95D5F118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4" name="Picture 4" descr="Chart, bar chart&#10;&#10;Description automatically generated">
            <a:extLst>
              <a:ext uri="{FF2B5EF4-FFF2-40B4-BE49-F238E27FC236}">
                <a16:creationId xmlns:a16="http://schemas.microsoft.com/office/drawing/2014/main" id="{A2E13347-E396-5DC0-D3F4-B18A82E1BF7A}"/>
              </a:ext>
            </a:extLst>
          </p:cNvPr>
          <p:cNvPicPr>
            <a:picLocks noChangeAspect="1"/>
          </p:cNvPicPr>
          <p:nvPr/>
        </p:nvPicPr>
        <p:blipFill>
          <a:blip r:embed="rId3"/>
          <a:stretch>
            <a:fillRect/>
          </a:stretch>
        </p:blipFill>
        <p:spPr>
          <a:xfrm>
            <a:off x="4312508" y="540277"/>
            <a:ext cx="7603523" cy="5303770"/>
          </a:xfrm>
          <a:prstGeom prst="rect">
            <a:avLst/>
          </a:prstGeom>
        </p:spPr>
      </p:pic>
      <p:sp>
        <p:nvSpPr>
          <p:cNvPr id="5" name="TextBox 4">
            <a:extLst>
              <a:ext uri="{FF2B5EF4-FFF2-40B4-BE49-F238E27FC236}">
                <a16:creationId xmlns:a16="http://schemas.microsoft.com/office/drawing/2014/main" id="{FFCCC93A-6ACF-CE34-3B12-50CE2F64CCA3}"/>
              </a:ext>
            </a:extLst>
          </p:cNvPr>
          <p:cNvSpPr txBox="1"/>
          <p:nvPr/>
        </p:nvSpPr>
        <p:spPr>
          <a:xfrm>
            <a:off x="278651" y="224124"/>
            <a:ext cx="3708148" cy="569386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600" dirty="0">
                <a:solidFill>
                  <a:schemeClr val="bg1"/>
                </a:solidFill>
                <a:ea typeface="+mn-lt"/>
                <a:cs typeface="+mn-lt"/>
              </a:rPr>
              <a:t>Java Monster appears to contain the same “Energy Blend” as regular Monster. But the coffee extract adds appx 40mg of caffeine, making Java Monster the highest in caffeine among the products in the sample.</a:t>
            </a:r>
          </a:p>
          <a:p>
            <a:endParaRPr lang="en-US" sz="2600" dirty="0">
              <a:solidFill>
                <a:schemeClr val="bg1"/>
              </a:solidFill>
              <a:ea typeface="+mn-lt"/>
              <a:cs typeface="+mn-lt"/>
            </a:endParaRPr>
          </a:p>
          <a:p>
            <a:r>
              <a:rPr lang="en-US" sz="2600" dirty="0">
                <a:solidFill>
                  <a:schemeClr val="bg1"/>
                </a:solidFill>
                <a:ea typeface="+mn-lt"/>
                <a:cs typeface="+mn-lt"/>
              </a:rPr>
              <a:t>Most of Monster drinks stay below 200 mg and have more than 130mg of caffeine in the can.</a:t>
            </a:r>
          </a:p>
        </p:txBody>
      </p:sp>
    </p:spTree>
    <p:extLst>
      <p:ext uri="{BB962C8B-B14F-4D97-AF65-F5344CB8AC3E}">
        <p14:creationId xmlns:p14="http://schemas.microsoft.com/office/powerpoint/2010/main" val="744221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fade">
                                      <p:cBhvr>
                                        <p:cTn id="12"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615FB05-DF41-77C7-9254-1E286A074AA8}"/>
              </a:ext>
            </a:extLst>
          </p:cNvPr>
          <p:cNvSpPr/>
          <p:nvPr/>
        </p:nvSpPr>
        <p:spPr>
          <a:xfrm>
            <a:off x="0" y="6305797"/>
            <a:ext cx="12192000" cy="552203"/>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 name="Subtitle 2">
            <a:extLst>
              <a:ext uri="{FF2B5EF4-FFF2-40B4-BE49-F238E27FC236}">
                <a16:creationId xmlns:a16="http://schemas.microsoft.com/office/drawing/2014/main" id="{83A98E87-4DD3-339B-C840-6A17590F224E}"/>
              </a:ext>
            </a:extLst>
          </p:cNvPr>
          <p:cNvSpPr txBox="1">
            <a:spLocks/>
          </p:cNvSpPr>
          <p:nvPr/>
        </p:nvSpPr>
        <p:spPr>
          <a:xfrm>
            <a:off x="120443" y="204330"/>
            <a:ext cx="3834040" cy="615067"/>
          </a:xfrm>
          <a:prstGeom prst="rect">
            <a:avLst/>
          </a:prstGeom>
        </p:spPr>
        <p:txBody>
          <a:bodyPr vert="horz" lIns="91440" tIns="45720" rIns="9144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3500" dirty="0">
                <a:solidFill>
                  <a:schemeClr val="accent1">
                    <a:lumMod val="75000"/>
                  </a:schemeClr>
                </a:solidFill>
                <a:latin typeface="Amasis MT Pro" panose="020B0604020202020204" pitchFamily="18" charset="0"/>
              </a:rPr>
              <a:t>Summary of Data:</a:t>
            </a:r>
          </a:p>
        </p:txBody>
      </p:sp>
      <p:sp>
        <p:nvSpPr>
          <p:cNvPr id="3" name="Subtitle 2">
            <a:extLst>
              <a:ext uri="{FF2B5EF4-FFF2-40B4-BE49-F238E27FC236}">
                <a16:creationId xmlns:a16="http://schemas.microsoft.com/office/drawing/2014/main" id="{E141A0A2-6D56-9977-98C8-893A3610F5DC}"/>
              </a:ext>
            </a:extLst>
          </p:cNvPr>
          <p:cNvSpPr txBox="1">
            <a:spLocks/>
          </p:cNvSpPr>
          <p:nvPr/>
        </p:nvSpPr>
        <p:spPr>
          <a:xfrm>
            <a:off x="3954483" y="204330"/>
            <a:ext cx="8117074" cy="829127"/>
          </a:xfrm>
          <a:prstGeom prst="rect">
            <a:avLst/>
          </a:prstGeom>
        </p:spPr>
        <p:txBody>
          <a:bodyPr vert="horz" lIns="91440" tIns="45720" rIns="9144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3000" dirty="0">
                <a:solidFill>
                  <a:srgbClr val="00B0F0"/>
                </a:solidFill>
                <a:latin typeface="Amasis MT Pro" panose="020B0604020202020204" pitchFamily="18" charset="0"/>
              </a:rPr>
              <a:t>What does the distribution of caffeine look like?</a:t>
            </a:r>
          </a:p>
        </p:txBody>
      </p:sp>
      <p:pic>
        <p:nvPicPr>
          <p:cNvPr id="3080" name="Picture 8">
            <a:extLst>
              <a:ext uri="{FF2B5EF4-FFF2-40B4-BE49-F238E27FC236}">
                <a16:creationId xmlns:a16="http://schemas.microsoft.com/office/drawing/2014/main" id="{F21371E3-778A-7C45-657E-621FE847A8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5473" y="1060875"/>
            <a:ext cx="9488398" cy="2537347"/>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a:extLst>
              <a:ext uri="{FF2B5EF4-FFF2-40B4-BE49-F238E27FC236}">
                <a16:creationId xmlns:a16="http://schemas.microsoft.com/office/drawing/2014/main" id="{12D14CBA-DA65-80DD-053B-84766663E82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5472" y="4017442"/>
            <a:ext cx="9357769" cy="25024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1820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4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3080"/>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308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3" grpId="0"/>
    </p:bld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7" name="Rectangle 54">
            <a:extLst>
              <a:ext uri="{FF2B5EF4-FFF2-40B4-BE49-F238E27FC236}">
                <a16:creationId xmlns:a16="http://schemas.microsoft.com/office/drawing/2014/main" id="{7D379150-F6B4-45C8-BE10-6B278AD400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8" name="Rectangle 56">
            <a:extLst>
              <a:ext uri="{FF2B5EF4-FFF2-40B4-BE49-F238E27FC236}">
                <a16:creationId xmlns:a16="http://schemas.microsoft.com/office/drawing/2014/main" id="{5FFCF544-A370-4A5D-A95F-CA6E0E7191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69" name="Straight Connector 58">
            <a:extLst>
              <a:ext uri="{FF2B5EF4-FFF2-40B4-BE49-F238E27FC236}">
                <a16:creationId xmlns:a16="http://schemas.microsoft.com/office/drawing/2014/main" id="{6EEB3B97-A638-498B-8083-54191CE71E0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70" name="Rectangle 60">
            <a:extLst>
              <a:ext uri="{FF2B5EF4-FFF2-40B4-BE49-F238E27FC236}">
                <a16:creationId xmlns:a16="http://schemas.microsoft.com/office/drawing/2014/main" id="{44CC594A-A820-450F-B363-C19201FCFE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71" name="Rectangle 62">
            <a:extLst>
              <a:ext uri="{FF2B5EF4-FFF2-40B4-BE49-F238E27FC236}">
                <a16:creationId xmlns:a16="http://schemas.microsoft.com/office/drawing/2014/main" id="{59FAB3DA-E9ED-4574-ABCC-378BC0FF1B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Subtitle 2">
            <a:extLst>
              <a:ext uri="{FF2B5EF4-FFF2-40B4-BE49-F238E27FC236}">
                <a16:creationId xmlns:a16="http://schemas.microsoft.com/office/drawing/2014/main" id="{19A79D9D-86FB-31EA-4A99-2F1257857477}"/>
              </a:ext>
            </a:extLst>
          </p:cNvPr>
          <p:cNvSpPr txBox="1">
            <a:spLocks/>
          </p:cNvSpPr>
          <p:nvPr/>
        </p:nvSpPr>
        <p:spPr>
          <a:xfrm>
            <a:off x="482074" y="223638"/>
            <a:ext cx="3187816" cy="6146681"/>
          </a:xfrm>
          <a:prstGeom prst="rect">
            <a:avLst/>
          </a:prstGeom>
        </p:spPr>
        <p:txBody>
          <a:bodyPr vert="horz" lIns="0" tIns="45720" rIns="0" bIns="45720" rtlCol="0" anchor="t">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spcBef>
                <a:spcPts val="0"/>
              </a:spcBef>
              <a:spcAft>
                <a:spcPts val="600"/>
              </a:spcAft>
              <a:buNone/>
            </a:pPr>
            <a:endParaRPr lang="en-US" sz="3000">
              <a:solidFill>
                <a:srgbClr val="FFFFFF"/>
              </a:solidFill>
              <a:cs typeface="Calibri"/>
            </a:endParaRPr>
          </a:p>
          <a:p>
            <a:pPr marL="0" indent="0">
              <a:spcBef>
                <a:spcPts val="0"/>
              </a:spcBef>
              <a:spcAft>
                <a:spcPts val="600"/>
              </a:spcAft>
              <a:buFont typeface="Calibri" panose="020F0502020204030204" pitchFamily="34" charset="0"/>
              <a:buNone/>
            </a:pPr>
            <a:endParaRPr lang="en-US" sz="3000">
              <a:solidFill>
                <a:srgbClr val="FFFFFF"/>
              </a:solidFill>
              <a:cs typeface="Calibri"/>
            </a:endParaRPr>
          </a:p>
          <a:p>
            <a:pPr marL="0" indent="0">
              <a:spcBef>
                <a:spcPts val="0"/>
              </a:spcBef>
              <a:spcAft>
                <a:spcPts val="600"/>
              </a:spcAft>
              <a:buNone/>
            </a:pPr>
            <a:endParaRPr lang="en-US" sz="3000">
              <a:solidFill>
                <a:srgbClr val="FFFFFF"/>
              </a:solidFill>
              <a:cs typeface="Calibri"/>
            </a:endParaRPr>
          </a:p>
          <a:p>
            <a:pPr marL="0" indent="0">
              <a:spcBef>
                <a:spcPts val="0"/>
              </a:spcBef>
              <a:spcAft>
                <a:spcPts val="600"/>
              </a:spcAft>
              <a:buNone/>
            </a:pPr>
            <a:endParaRPr lang="en-US" sz="3000">
              <a:solidFill>
                <a:srgbClr val="FFFFFF"/>
              </a:solidFill>
              <a:cs typeface="Calibri"/>
            </a:endParaRPr>
          </a:p>
          <a:p>
            <a:pPr marL="0" indent="0">
              <a:spcBef>
                <a:spcPts val="0"/>
              </a:spcBef>
              <a:spcAft>
                <a:spcPts val="600"/>
              </a:spcAft>
              <a:buNone/>
            </a:pPr>
            <a:endParaRPr lang="en-US" sz="1500">
              <a:solidFill>
                <a:srgbClr val="FFFFFF"/>
              </a:solidFill>
              <a:cs typeface="Calibri" panose="020F0502020204030204"/>
            </a:endParaRPr>
          </a:p>
        </p:txBody>
      </p:sp>
      <p:sp>
        <p:nvSpPr>
          <p:cNvPr id="72" name="Rectangle 64">
            <a:extLst>
              <a:ext uri="{FF2B5EF4-FFF2-40B4-BE49-F238E27FC236}">
                <a16:creationId xmlns:a16="http://schemas.microsoft.com/office/drawing/2014/main" id="{53B8D6B0-55D6-48DC-86D8-FD95D5F118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2" name="Picture 4" descr="Chart, bar chart&#10;&#10;Description automatically generated">
            <a:extLst>
              <a:ext uri="{FF2B5EF4-FFF2-40B4-BE49-F238E27FC236}">
                <a16:creationId xmlns:a16="http://schemas.microsoft.com/office/drawing/2014/main" id="{22CB8FAF-85FF-A5D3-DFB9-17F48CFB8D65}"/>
              </a:ext>
            </a:extLst>
          </p:cNvPr>
          <p:cNvPicPr>
            <a:picLocks noChangeAspect="1"/>
          </p:cNvPicPr>
          <p:nvPr/>
        </p:nvPicPr>
        <p:blipFill>
          <a:blip r:embed="rId3"/>
          <a:stretch>
            <a:fillRect/>
          </a:stretch>
        </p:blipFill>
        <p:spPr>
          <a:xfrm>
            <a:off x="4178643" y="581467"/>
            <a:ext cx="7675604" cy="5355256"/>
          </a:xfrm>
          <a:prstGeom prst="rect">
            <a:avLst/>
          </a:prstGeom>
        </p:spPr>
      </p:pic>
      <p:sp>
        <p:nvSpPr>
          <p:cNvPr id="5" name="TextBox 4">
            <a:extLst>
              <a:ext uri="{FF2B5EF4-FFF2-40B4-BE49-F238E27FC236}">
                <a16:creationId xmlns:a16="http://schemas.microsoft.com/office/drawing/2014/main" id="{9092DFC4-8A9F-9F67-2E26-62FCAA20EADC}"/>
              </a:ext>
            </a:extLst>
          </p:cNvPr>
          <p:cNvSpPr txBox="1"/>
          <p:nvPr/>
        </p:nvSpPr>
        <p:spPr>
          <a:xfrm>
            <a:off x="173868" y="434996"/>
            <a:ext cx="3649046" cy="424731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000" dirty="0">
                <a:solidFill>
                  <a:srgbClr val="FFFFFF"/>
                </a:solidFill>
                <a:cs typeface="Segoe UI"/>
              </a:rPr>
              <a:t>Java Monster also has the highest caffeine content per 100ml, at 67mg</a:t>
            </a:r>
          </a:p>
          <a:p>
            <a:r>
              <a:rPr lang="en-US" sz="3000" dirty="0">
                <a:cs typeface="Segoe UI"/>
              </a:rPr>
              <a:t>​</a:t>
            </a:r>
          </a:p>
          <a:p>
            <a:r>
              <a:rPr lang="en-US" sz="3000" dirty="0">
                <a:solidFill>
                  <a:srgbClr val="FFFFFF"/>
                </a:solidFill>
                <a:cs typeface="Segoe UI"/>
              </a:rPr>
              <a:t>A big group of Monster stays at 34 mg per 100ml and the lowest is at 25mg.</a:t>
            </a:r>
          </a:p>
        </p:txBody>
      </p:sp>
    </p:spTree>
    <p:extLst>
      <p:ext uri="{BB962C8B-B14F-4D97-AF65-F5344CB8AC3E}">
        <p14:creationId xmlns:p14="http://schemas.microsoft.com/office/powerpoint/2010/main" val="915425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7" name="Rectangle 54">
            <a:extLst>
              <a:ext uri="{FF2B5EF4-FFF2-40B4-BE49-F238E27FC236}">
                <a16:creationId xmlns:a16="http://schemas.microsoft.com/office/drawing/2014/main" id="{7D379150-F6B4-45C8-BE10-6B278AD400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8" name="Rectangle 56">
            <a:extLst>
              <a:ext uri="{FF2B5EF4-FFF2-40B4-BE49-F238E27FC236}">
                <a16:creationId xmlns:a16="http://schemas.microsoft.com/office/drawing/2014/main" id="{5FFCF544-A370-4A5D-A95F-CA6E0E7191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69" name="Straight Connector 58">
            <a:extLst>
              <a:ext uri="{FF2B5EF4-FFF2-40B4-BE49-F238E27FC236}">
                <a16:creationId xmlns:a16="http://schemas.microsoft.com/office/drawing/2014/main" id="{6EEB3B97-A638-498B-8083-54191CE71E0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70" name="Rectangle 60">
            <a:extLst>
              <a:ext uri="{FF2B5EF4-FFF2-40B4-BE49-F238E27FC236}">
                <a16:creationId xmlns:a16="http://schemas.microsoft.com/office/drawing/2014/main" id="{44CC594A-A820-450F-B363-C19201FCFE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71" name="Rectangle 62">
            <a:extLst>
              <a:ext uri="{FF2B5EF4-FFF2-40B4-BE49-F238E27FC236}">
                <a16:creationId xmlns:a16="http://schemas.microsoft.com/office/drawing/2014/main" id="{59FAB3DA-E9ED-4574-ABCC-378BC0FF1B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Subtitle 2">
            <a:extLst>
              <a:ext uri="{FF2B5EF4-FFF2-40B4-BE49-F238E27FC236}">
                <a16:creationId xmlns:a16="http://schemas.microsoft.com/office/drawing/2014/main" id="{19A79D9D-86FB-31EA-4A99-2F1257857477}"/>
              </a:ext>
            </a:extLst>
          </p:cNvPr>
          <p:cNvSpPr txBox="1">
            <a:spLocks/>
          </p:cNvSpPr>
          <p:nvPr/>
        </p:nvSpPr>
        <p:spPr>
          <a:xfrm>
            <a:off x="482074" y="223638"/>
            <a:ext cx="3187816" cy="6146681"/>
          </a:xfrm>
          <a:prstGeom prst="rect">
            <a:avLst/>
          </a:prstGeom>
        </p:spPr>
        <p:txBody>
          <a:bodyPr vert="horz" lIns="0" tIns="45720" rIns="0" bIns="45720" rtlCol="0" anchor="t">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spcBef>
                <a:spcPts val="0"/>
              </a:spcBef>
              <a:spcAft>
                <a:spcPts val="600"/>
              </a:spcAft>
              <a:buNone/>
            </a:pPr>
            <a:endParaRPr lang="en-US" sz="3000">
              <a:solidFill>
                <a:srgbClr val="FFFFFF"/>
              </a:solidFill>
              <a:cs typeface="Calibri"/>
            </a:endParaRPr>
          </a:p>
          <a:p>
            <a:pPr marL="0" indent="0">
              <a:spcBef>
                <a:spcPts val="0"/>
              </a:spcBef>
              <a:spcAft>
                <a:spcPts val="600"/>
              </a:spcAft>
              <a:buFont typeface="Calibri" panose="020F0502020204030204" pitchFamily="34" charset="0"/>
              <a:buNone/>
            </a:pPr>
            <a:endParaRPr lang="en-US" sz="3000">
              <a:solidFill>
                <a:srgbClr val="FFFFFF"/>
              </a:solidFill>
              <a:cs typeface="Calibri"/>
            </a:endParaRPr>
          </a:p>
          <a:p>
            <a:pPr marL="0" indent="0">
              <a:spcBef>
                <a:spcPts val="0"/>
              </a:spcBef>
              <a:spcAft>
                <a:spcPts val="600"/>
              </a:spcAft>
              <a:buNone/>
            </a:pPr>
            <a:endParaRPr lang="en-US" sz="3000">
              <a:solidFill>
                <a:srgbClr val="FFFFFF"/>
              </a:solidFill>
              <a:cs typeface="Calibri"/>
            </a:endParaRPr>
          </a:p>
          <a:p>
            <a:pPr marL="0" indent="0">
              <a:spcBef>
                <a:spcPts val="0"/>
              </a:spcBef>
              <a:spcAft>
                <a:spcPts val="600"/>
              </a:spcAft>
              <a:buNone/>
            </a:pPr>
            <a:endParaRPr lang="en-US" sz="3000">
              <a:solidFill>
                <a:srgbClr val="FFFFFF"/>
              </a:solidFill>
              <a:cs typeface="Calibri"/>
            </a:endParaRPr>
          </a:p>
          <a:p>
            <a:pPr marL="0" indent="0">
              <a:spcBef>
                <a:spcPts val="0"/>
              </a:spcBef>
              <a:spcAft>
                <a:spcPts val="600"/>
              </a:spcAft>
              <a:buNone/>
            </a:pPr>
            <a:endParaRPr lang="en-US" sz="1500">
              <a:solidFill>
                <a:srgbClr val="FFFFFF"/>
              </a:solidFill>
              <a:cs typeface="Calibri" panose="020F0502020204030204"/>
            </a:endParaRPr>
          </a:p>
        </p:txBody>
      </p:sp>
      <p:sp>
        <p:nvSpPr>
          <p:cNvPr id="72" name="Rectangle 64">
            <a:extLst>
              <a:ext uri="{FF2B5EF4-FFF2-40B4-BE49-F238E27FC236}">
                <a16:creationId xmlns:a16="http://schemas.microsoft.com/office/drawing/2014/main" id="{53B8D6B0-55D6-48DC-86D8-FD95D5F118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5" name="Picture 5" descr="Chart, bar chart&#10;&#10;Description automatically generated">
            <a:extLst>
              <a:ext uri="{FF2B5EF4-FFF2-40B4-BE49-F238E27FC236}">
                <a16:creationId xmlns:a16="http://schemas.microsoft.com/office/drawing/2014/main" id="{0ED442CE-7489-EC3C-BEBE-36E20959AC11}"/>
              </a:ext>
            </a:extLst>
          </p:cNvPr>
          <p:cNvPicPr>
            <a:picLocks noChangeAspect="1"/>
          </p:cNvPicPr>
          <p:nvPr/>
        </p:nvPicPr>
        <p:blipFill>
          <a:blip r:embed="rId3"/>
          <a:stretch>
            <a:fillRect/>
          </a:stretch>
        </p:blipFill>
        <p:spPr>
          <a:xfrm>
            <a:off x="4374292" y="688837"/>
            <a:ext cx="6748848" cy="4821298"/>
          </a:xfrm>
          <a:prstGeom prst="rect">
            <a:avLst/>
          </a:prstGeom>
        </p:spPr>
      </p:pic>
      <p:sp>
        <p:nvSpPr>
          <p:cNvPr id="6" name="TextBox 5">
            <a:extLst>
              <a:ext uri="{FF2B5EF4-FFF2-40B4-BE49-F238E27FC236}">
                <a16:creationId xmlns:a16="http://schemas.microsoft.com/office/drawing/2014/main" id="{C2BD5B12-F719-6915-6FD1-482ECFF2C240}"/>
              </a:ext>
            </a:extLst>
          </p:cNvPr>
          <p:cNvSpPr txBox="1"/>
          <p:nvPr/>
        </p:nvSpPr>
        <p:spPr>
          <a:xfrm>
            <a:off x="211861" y="392747"/>
            <a:ext cx="3774938" cy="526297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dirty="0">
                <a:solidFill>
                  <a:srgbClr val="FFFFFF"/>
                </a:solidFill>
                <a:cs typeface="Calibri"/>
              </a:rPr>
              <a:t>Among all the Coca-Cola drinks in this sample, Coca-Cola Energy has the most caffeine content at 114 mg per 354 ml (12oz) drink, followed by Coca-Cola with coffee at 69 mg. Others stay at 34mg</a:t>
            </a:r>
          </a:p>
          <a:p>
            <a:endParaRPr lang="en-US" sz="2800" dirty="0">
              <a:solidFill>
                <a:srgbClr val="FFFFFF"/>
              </a:solidFill>
              <a:cs typeface="Calibri"/>
            </a:endParaRPr>
          </a:p>
          <a:p>
            <a:r>
              <a:rPr lang="en-US" sz="2800" dirty="0">
                <a:solidFill>
                  <a:srgbClr val="FFFFFF"/>
                </a:solidFill>
                <a:cs typeface="Calibri"/>
              </a:rPr>
              <a:t>This is 3 to 5 times less than coffee!</a:t>
            </a:r>
          </a:p>
        </p:txBody>
      </p:sp>
    </p:spTree>
    <p:extLst>
      <p:ext uri="{BB962C8B-B14F-4D97-AF65-F5344CB8AC3E}">
        <p14:creationId xmlns:p14="http://schemas.microsoft.com/office/powerpoint/2010/main" val="1073197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xEl>
                                              <p:pRg st="2" end="2"/>
                                            </p:txEl>
                                          </p:spTgt>
                                        </p:tgtEl>
                                        <p:attrNameLst>
                                          <p:attrName>style.visibility</p:attrName>
                                        </p:attrNameLst>
                                      </p:cBhvr>
                                      <p:to>
                                        <p:strVal val="visible"/>
                                      </p:to>
                                    </p:set>
                                    <p:animEffect transition="in" filter="fade">
                                      <p:cBhvr>
                                        <p:cTn id="10"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allAtOnce"/>
    </p:bldLst>
  </p:timing>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7" name="Rectangle 76">
            <a:extLst>
              <a:ext uri="{FF2B5EF4-FFF2-40B4-BE49-F238E27FC236}">
                <a16:creationId xmlns:a16="http://schemas.microsoft.com/office/drawing/2014/main" id="{41497DE5-0939-4D1D-9350-0C5E1B209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5CCC70ED-6C63-4537-B7EB-51990D6C0A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724" y="457200"/>
            <a:ext cx="11274552" cy="5943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a:extLst>
              <a:ext uri="{FF2B5EF4-FFF2-40B4-BE49-F238E27FC236}">
                <a16:creationId xmlns:a16="http://schemas.microsoft.com/office/drawing/2014/main" id="{B76E24C1-2968-40DC-A36E-F6B85F0F07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2732" y="521208"/>
            <a:ext cx="11146536" cy="581558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5" descr="Chart, bar chart&#10;&#10;Description automatically generated">
            <a:extLst>
              <a:ext uri="{FF2B5EF4-FFF2-40B4-BE49-F238E27FC236}">
                <a16:creationId xmlns:a16="http://schemas.microsoft.com/office/drawing/2014/main" id="{BE58C07E-B2FC-03DA-9C78-6A47C6CC033B}"/>
              </a:ext>
            </a:extLst>
          </p:cNvPr>
          <p:cNvPicPr>
            <a:picLocks noChangeAspect="1"/>
          </p:cNvPicPr>
          <p:nvPr/>
        </p:nvPicPr>
        <p:blipFill>
          <a:blip r:embed="rId3"/>
          <a:stretch>
            <a:fillRect/>
          </a:stretch>
        </p:blipFill>
        <p:spPr>
          <a:xfrm>
            <a:off x="3126560" y="746555"/>
            <a:ext cx="7503340" cy="5364889"/>
          </a:xfrm>
          <a:prstGeom prst="rect">
            <a:avLst/>
          </a:prstGeom>
        </p:spPr>
      </p:pic>
      <p:sp>
        <p:nvSpPr>
          <p:cNvPr id="3" name="Subtitle 2">
            <a:extLst>
              <a:ext uri="{FF2B5EF4-FFF2-40B4-BE49-F238E27FC236}">
                <a16:creationId xmlns:a16="http://schemas.microsoft.com/office/drawing/2014/main" id="{19A79D9D-86FB-31EA-4A99-2F1257857477}"/>
              </a:ext>
            </a:extLst>
          </p:cNvPr>
          <p:cNvSpPr txBox="1">
            <a:spLocks/>
          </p:cNvSpPr>
          <p:nvPr/>
        </p:nvSpPr>
        <p:spPr>
          <a:xfrm>
            <a:off x="482074" y="223638"/>
            <a:ext cx="3187816" cy="6146681"/>
          </a:xfrm>
          <a:prstGeom prst="rect">
            <a:avLst/>
          </a:prstGeom>
        </p:spPr>
        <p:txBody>
          <a:bodyPr vert="horz" lIns="0" tIns="45720" rIns="0" bIns="45720" rtlCol="0" anchor="t">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spcBef>
                <a:spcPts val="0"/>
              </a:spcBef>
              <a:spcAft>
                <a:spcPts val="600"/>
              </a:spcAft>
              <a:buNone/>
            </a:pPr>
            <a:endParaRPr lang="en-US" sz="3000">
              <a:solidFill>
                <a:srgbClr val="FFFFFF"/>
              </a:solidFill>
              <a:cs typeface="Calibri"/>
            </a:endParaRPr>
          </a:p>
          <a:p>
            <a:pPr marL="0" indent="0">
              <a:spcBef>
                <a:spcPts val="0"/>
              </a:spcBef>
              <a:spcAft>
                <a:spcPts val="600"/>
              </a:spcAft>
              <a:buFont typeface="Calibri" panose="020F0502020204030204" pitchFamily="34" charset="0"/>
              <a:buNone/>
            </a:pPr>
            <a:endParaRPr lang="en-US" sz="3000">
              <a:solidFill>
                <a:srgbClr val="FFFFFF"/>
              </a:solidFill>
              <a:cs typeface="Calibri"/>
            </a:endParaRPr>
          </a:p>
          <a:p>
            <a:pPr marL="0" indent="0">
              <a:spcBef>
                <a:spcPts val="0"/>
              </a:spcBef>
              <a:spcAft>
                <a:spcPts val="600"/>
              </a:spcAft>
              <a:buNone/>
            </a:pPr>
            <a:endParaRPr lang="en-US" sz="3000">
              <a:solidFill>
                <a:srgbClr val="FFFFFF"/>
              </a:solidFill>
              <a:cs typeface="Calibri"/>
            </a:endParaRPr>
          </a:p>
          <a:p>
            <a:pPr marL="0" indent="0">
              <a:spcBef>
                <a:spcPts val="0"/>
              </a:spcBef>
              <a:spcAft>
                <a:spcPts val="600"/>
              </a:spcAft>
              <a:buNone/>
            </a:pPr>
            <a:endParaRPr lang="en-US" sz="3000">
              <a:solidFill>
                <a:srgbClr val="FFFFFF"/>
              </a:solidFill>
              <a:cs typeface="Calibri"/>
            </a:endParaRPr>
          </a:p>
          <a:p>
            <a:pPr marL="0" indent="0">
              <a:spcBef>
                <a:spcPts val="0"/>
              </a:spcBef>
              <a:spcAft>
                <a:spcPts val="600"/>
              </a:spcAft>
              <a:buNone/>
            </a:pPr>
            <a:endParaRPr lang="en-US" sz="1500">
              <a:solidFill>
                <a:srgbClr val="FFFFFF"/>
              </a:solidFill>
              <a:cs typeface="Calibri" panose="020F0502020204030204"/>
            </a:endParaRPr>
          </a:p>
        </p:txBody>
      </p:sp>
    </p:spTree>
    <p:extLst>
      <p:ext uri="{BB962C8B-B14F-4D97-AF65-F5344CB8AC3E}">
        <p14:creationId xmlns:p14="http://schemas.microsoft.com/office/powerpoint/2010/main" val="2658361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Rectangle 8">
            <a:extLst>
              <a:ext uri="{FF2B5EF4-FFF2-40B4-BE49-F238E27FC236}">
                <a16:creationId xmlns:a16="http://schemas.microsoft.com/office/drawing/2014/main" id="{4E4490D0-3672-446A-AC12-B4830333BD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10">
            <a:extLst>
              <a:ext uri="{FF2B5EF4-FFF2-40B4-BE49-F238E27FC236}">
                <a16:creationId xmlns:a16="http://schemas.microsoft.com/office/drawing/2014/main" id="{39CB82C2-DF65-4EC1-8280-F201D50F5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0" name="Straight Connector 12">
            <a:extLst>
              <a:ext uri="{FF2B5EF4-FFF2-40B4-BE49-F238E27FC236}">
                <a16:creationId xmlns:a16="http://schemas.microsoft.com/office/drawing/2014/main" id="{7E1D4427-852B-4B37-8E76-0E9F1810BA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8" name="Rectangle 14">
            <a:extLst>
              <a:ext uri="{FF2B5EF4-FFF2-40B4-BE49-F238E27FC236}">
                <a16:creationId xmlns:a16="http://schemas.microsoft.com/office/drawing/2014/main" id="{5A1B47C8-47A0-4A88-8830-6DEA3B5DE3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a:p>
        </p:txBody>
      </p:sp>
      <p:pic>
        <p:nvPicPr>
          <p:cNvPr id="2" name="Picture 2" descr="Chart, funnel chart&#10;&#10;Description automatically generated">
            <a:extLst>
              <a:ext uri="{FF2B5EF4-FFF2-40B4-BE49-F238E27FC236}">
                <a16:creationId xmlns:a16="http://schemas.microsoft.com/office/drawing/2014/main" id="{B258EA60-3B81-6499-4E92-77CDE12E4C1A}"/>
              </a:ext>
            </a:extLst>
          </p:cNvPr>
          <p:cNvPicPr>
            <a:picLocks noChangeAspect="1"/>
          </p:cNvPicPr>
          <p:nvPr/>
        </p:nvPicPr>
        <p:blipFill>
          <a:blip r:embed="rId2"/>
          <a:stretch>
            <a:fillRect/>
          </a:stretch>
        </p:blipFill>
        <p:spPr>
          <a:xfrm>
            <a:off x="326451" y="767443"/>
            <a:ext cx="6583215" cy="5085533"/>
          </a:xfrm>
          <a:prstGeom prst="rect">
            <a:avLst/>
          </a:prstGeom>
        </p:spPr>
      </p:pic>
      <p:sp>
        <p:nvSpPr>
          <p:cNvPr id="17" name="Rectangle 16">
            <a:extLst>
              <a:ext uri="{FF2B5EF4-FFF2-40B4-BE49-F238E27FC236}">
                <a16:creationId xmlns:a16="http://schemas.microsoft.com/office/drawing/2014/main" id="{984BBFDD-E720-4805-A9C8-129FBBF6DD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7613486" y="0"/>
            <a:ext cx="4584734"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itle 2">
            <a:extLst>
              <a:ext uri="{FF2B5EF4-FFF2-40B4-BE49-F238E27FC236}">
                <a16:creationId xmlns:a16="http://schemas.microsoft.com/office/drawing/2014/main" id="{74992FBE-20DA-16B5-A92A-49F9C2D70DA9}"/>
              </a:ext>
            </a:extLst>
          </p:cNvPr>
          <p:cNvSpPr>
            <a:spLocks noGrp="1"/>
          </p:cNvSpPr>
          <p:nvPr>
            <p:ph type="title"/>
          </p:nvPr>
        </p:nvSpPr>
        <p:spPr>
          <a:xfrm>
            <a:off x="8096885" y="640080"/>
            <a:ext cx="3659246" cy="2926080"/>
          </a:xfrm>
        </p:spPr>
        <p:txBody>
          <a:bodyPr vert="horz" lIns="91440" tIns="45720" rIns="91440" bIns="45720" rtlCol="0" anchor="b">
            <a:normAutofit/>
          </a:bodyPr>
          <a:lstStyle/>
          <a:p>
            <a:r>
              <a:rPr lang="en-US" sz="4400">
                <a:solidFill>
                  <a:srgbClr val="FFFFFF"/>
                </a:solidFill>
                <a:cs typeface="Calibri Light"/>
              </a:rPr>
              <a:t>Some types of water do contain caffeine!!</a:t>
            </a:r>
            <a:endParaRPr lang="en-US" sz="4400">
              <a:solidFill>
                <a:srgbClr val="FFFFFF"/>
              </a:solidFill>
            </a:endParaRPr>
          </a:p>
        </p:txBody>
      </p:sp>
      <p:sp>
        <p:nvSpPr>
          <p:cNvPr id="4" name="Text Placeholder 3">
            <a:extLst>
              <a:ext uri="{FF2B5EF4-FFF2-40B4-BE49-F238E27FC236}">
                <a16:creationId xmlns:a16="http://schemas.microsoft.com/office/drawing/2014/main" id="{119078FF-8D8E-0176-EBD1-EDC1B1A3A20F}"/>
              </a:ext>
            </a:extLst>
          </p:cNvPr>
          <p:cNvSpPr>
            <a:spLocks noGrp="1"/>
          </p:cNvSpPr>
          <p:nvPr>
            <p:ph type="body" idx="1"/>
          </p:nvPr>
        </p:nvSpPr>
        <p:spPr>
          <a:xfrm>
            <a:off x="8096885" y="3578084"/>
            <a:ext cx="3659246" cy="2639835"/>
          </a:xfrm>
        </p:spPr>
        <p:txBody>
          <a:bodyPr vert="horz" lIns="91440" tIns="45720" rIns="91440" bIns="45720" rtlCol="0">
            <a:normAutofit/>
          </a:bodyPr>
          <a:lstStyle/>
          <a:p>
            <a:endParaRPr lang="en-US" sz="1500">
              <a:solidFill>
                <a:srgbClr val="FFFFFF"/>
              </a:solidFill>
            </a:endParaRPr>
          </a:p>
        </p:txBody>
      </p:sp>
      <p:sp>
        <p:nvSpPr>
          <p:cNvPr id="19" name="Rectangle 18">
            <a:extLst>
              <a:ext uri="{FF2B5EF4-FFF2-40B4-BE49-F238E27FC236}">
                <a16:creationId xmlns:a16="http://schemas.microsoft.com/office/drawing/2014/main" id="{5AC4BE46-4A77-42FE-9D15-065CDB2F84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6906"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82398005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4" name="Rectangle 43">
            <a:extLst>
              <a:ext uri="{FF2B5EF4-FFF2-40B4-BE49-F238E27FC236}">
                <a16:creationId xmlns:a16="http://schemas.microsoft.com/office/drawing/2014/main" id="{4E4490D0-3672-446A-AC12-B4830333BD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6" name="Rectangle 45">
            <a:extLst>
              <a:ext uri="{FF2B5EF4-FFF2-40B4-BE49-F238E27FC236}">
                <a16:creationId xmlns:a16="http://schemas.microsoft.com/office/drawing/2014/main" id="{39CB82C2-DF65-4EC1-8280-F201D50F5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48" name="Straight Connector 47">
            <a:extLst>
              <a:ext uri="{FF2B5EF4-FFF2-40B4-BE49-F238E27FC236}">
                <a16:creationId xmlns:a16="http://schemas.microsoft.com/office/drawing/2014/main" id="{7E1D4427-852B-4B37-8E76-0E9F1810BA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50" name="Rectangle 49">
            <a:extLst>
              <a:ext uri="{FF2B5EF4-FFF2-40B4-BE49-F238E27FC236}">
                <a16:creationId xmlns:a16="http://schemas.microsoft.com/office/drawing/2014/main" id="{5A1B47C8-47A0-4A88-8830-6DEA3B5DE3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a:p>
        </p:txBody>
      </p:sp>
      <p:pic>
        <p:nvPicPr>
          <p:cNvPr id="2" name="Picture 2" descr="Chart, bar chart&#10;&#10;Description automatically generated">
            <a:extLst>
              <a:ext uri="{FF2B5EF4-FFF2-40B4-BE49-F238E27FC236}">
                <a16:creationId xmlns:a16="http://schemas.microsoft.com/office/drawing/2014/main" id="{335A4372-AA79-83FA-44CB-1457E2F55436}"/>
              </a:ext>
            </a:extLst>
          </p:cNvPr>
          <p:cNvPicPr>
            <a:picLocks noChangeAspect="1"/>
          </p:cNvPicPr>
          <p:nvPr/>
        </p:nvPicPr>
        <p:blipFill>
          <a:blip r:embed="rId2"/>
          <a:stretch>
            <a:fillRect/>
          </a:stretch>
        </p:blipFill>
        <p:spPr>
          <a:xfrm>
            <a:off x="106697" y="704088"/>
            <a:ext cx="7070920" cy="4896612"/>
          </a:xfrm>
          <a:prstGeom prst="rect">
            <a:avLst/>
          </a:prstGeom>
        </p:spPr>
      </p:pic>
      <p:sp>
        <p:nvSpPr>
          <p:cNvPr id="52" name="Rectangle 51">
            <a:extLst>
              <a:ext uri="{FF2B5EF4-FFF2-40B4-BE49-F238E27FC236}">
                <a16:creationId xmlns:a16="http://schemas.microsoft.com/office/drawing/2014/main" id="{984BBFDD-E720-4805-A9C8-129FBBF6DD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7613486" y="0"/>
            <a:ext cx="4584734"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 name="TextBox 4">
            <a:extLst>
              <a:ext uri="{FF2B5EF4-FFF2-40B4-BE49-F238E27FC236}">
                <a16:creationId xmlns:a16="http://schemas.microsoft.com/office/drawing/2014/main" id="{6976B6C8-2428-57E7-1FDF-28270DD89E96}"/>
              </a:ext>
            </a:extLst>
          </p:cNvPr>
          <p:cNvSpPr txBox="1"/>
          <p:nvPr/>
        </p:nvSpPr>
        <p:spPr>
          <a:xfrm>
            <a:off x="8096885" y="640080"/>
            <a:ext cx="3659246" cy="2926080"/>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fontScale="92500"/>
          </a:bodyPr>
          <a:lstStyle/>
          <a:p>
            <a:pPr defTabSz="914400">
              <a:lnSpc>
                <a:spcPct val="85000"/>
              </a:lnSpc>
              <a:spcBef>
                <a:spcPct val="0"/>
              </a:spcBef>
              <a:spcAft>
                <a:spcPts val="600"/>
              </a:spcAft>
            </a:pPr>
            <a:r>
              <a:rPr lang="en-US" sz="4400" spc="-50">
                <a:solidFill>
                  <a:srgbClr val="FFFFFF"/>
                </a:solidFill>
                <a:latin typeface="+mj-lt"/>
                <a:ea typeface="+mj-ea"/>
                <a:cs typeface="Calibri Light"/>
              </a:rPr>
              <a:t>Energy water contains caffein that  varies from 50mg to 100mg per bottle.</a:t>
            </a:r>
          </a:p>
        </p:txBody>
      </p:sp>
      <p:sp>
        <p:nvSpPr>
          <p:cNvPr id="54" name="Rectangle 53">
            <a:extLst>
              <a:ext uri="{FF2B5EF4-FFF2-40B4-BE49-F238E27FC236}">
                <a16:creationId xmlns:a16="http://schemas.microsoft.com/office/drawing/2014/main" id="{5AC4BE46-4A77-42FE-9D15-065CDB2F84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6906"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71248886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4" name="Rectangle 43">
            <a:extLst>
              <a:ext uri="{FF2B5EF4-FFF2-40B4-BE49-F238E27FC236}">
                <a16:creationId xmlns:a16="http://schemas.microsoft.com/office/drawing/2014/main" id="{4E4490D0-3672-446A-AC12-B4830333BD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6" name="Rectangle 45">
            <a:extLst>
              <a:ext uri="{FF2B5EF4-FFF2-40B4-BE49-F238E27FC236}">
                <a16:creationId xmlns:a16="http://schemas.microsoft.com/office/drawing/2014/main" id="{39CB82C2-DF65-4EC1-8280-F201D50F5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48" name="Straight Connector 47">
            <a:extLst>
              <a:ext uri="{FF2B5EF4-FFF2-40B4-BE49-F238E27FC236}">
                <a16:creationId xmlns:a16="http://schemas.microsoft.com/office/drawing/2014/main" id="{7E1D4427-852B-4B37-8E76-0E9F1810BA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50" name="Rectangle 49">
            <a:extLst>
              <a:ext uri="{FF2B5EF4-FFF2-40B4-BE49-F238E27FC236}">
                <a16:creationId xmlns:a16="http://schemas.microsoft.com/office/drawing/2014/main" id="{5A1B47C8-47A0-4A88-8830-6DEA3B5DE3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a:p>
        </p:txBody>
      </p:sp>
      <p:pic>
        <p:nvPicPr>
          <p:cNvPr id="2" name="Picture 2" descr="Chart, bar chart&#10;&#10;Description automatically generated">
            <a:extLst>
              <a:ext uri="{FF2B5EF4-FFF2-40B4-BE49-F238E27FC236}">
                <a16:creationId xmlns:a16="http://schemas.microsoft.com/office/drawing/2014/main" id="{335A4372-AA79-83FA-44CB-1457E2F55436}"/>
              </a:ext>
            </a:extLst>
          </p:cNvPr>
          <p:cNvPicPr>
            <a:picLocks noChangeAspect="1"/>
          </p:cNvPicPr>
          <p:nvPr/>
        </p:nvPicPr>
        <p:blipFill>
          <a:blip r:embed="rId2"/>
          <a:stretch>
            <a:fillRect/>
          </a:stretch>
        </p:blipFill>
        <p:spPr>
          <a:xfrm>
            <a:off x="292608" y="651385"/>
            <a:ext cx="6439523" cy="4459369"/>
          </a:xfrm>
          <a:prstGeom prst="rect">
            <a:avLst/>
          </a:prstGeom>
        </p:spPr>
      </p:pic>
      <p:sp>
        <p:nvSpPr>
          <p:cNvPr id="52" name="Rectangle 51">
            <a:extLst>
              <a:ext uri="{FF2B5EF4-FFF2-40B4-BE49-F238E27FC236}">
                <a16:creationId xmlns:a16="http://schemas.microsoft.com/office/drawing/2014/main" id="{984BBFDD-E720-4805-A9C8-129FBBF6DD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7613486" y="0"/>
            <a:ext cx="4584734"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 name="TextBox 4">
            <a:extLst>
              <a:ext uri="{FF2B5EF4-FFF2-40B4-BE49-F238E27FC236}">
                <a16:creationId xmlns:a16="http://schemas.microsoft.com/office/drawing/2014/main" id="{6976B6C8-2428-57E7-1FDF-28270DD89E96}"/>
              </a:ext>
            </a:extLst>
          </p:cNvPr>
          <p:cNvSpPr txBox="1"/>
          <p:nvPr/>
        </p:nvSpPr>
        <p:spPr>
          <a:xfrm>
            <a:off x="8076290" y="1021080"/>
            <a:ext cx="3659246" cy="4089674"/>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fontScale="85000" lnSpcReduction="20000"/>
          </a:bodyPr>
          <a:lstStyle/>
          <a:p>
            <a:pPr defTabSz="914400">
              <a:lnSpc>
                <a:spcPct val="85000"/>
              </a:lnSpc>
              <a:spcBef>
                <a:spcPct val="0"/>
              </a:spcBef>
              <a:spcAft>
                <a:spcPts val="600"/>
              </a:spcAft>
            </a:pPr>
            <a:r>
              <a:rPr lang="en-US" sz="4400" spc="-50">
                <a:solidFill>
                  <a:srgbClr val="FFFFFF"/>
                </a:solidFill>
                <a:latin typeface="+mj-lt"/>
                <a:ea typeface="+mj-ea"/>
                <a:cs typeface="Calibri Light"/>
              </a:rPr>
              <a:t>Energy water contains caffein that  varies from 50mg to 100mg per bottle.</a:t>
            </a:r>
          </a:p>
          <a:p>
            <a:pPr defTabSz="914400">
              <a:lnSpc>
                <a:spcPct val="85000"/>
              </a:lnSpc>
              <a:spcBef>
                <a:spcPct val="0"/>
              </a:spcBef>
              <a:spcAft>
                <a:spcPts val="600"/>
              </a:spcAft>
            </a:pPr>
            <a:endParaRPr lang="en-US" sz="4400" spc="-50">
              <a:solidFill>
                <a:srgbClr val="FFFFFF"/>
              </a:solidFill>
              <a:latin typeface="+mj-lt"/>
              <a:ea typeface="+mj-ea"/>
              <a:cs typeface="Calibri Light"/>
            </a:endParaRPr>
          </a:p>
          <a:p>
            <a:pPr defTabSz="914400">
              <a:lnSpc>
                <a:spcPct val="85000"/>
              </a:lnSpc>
              <a:spcBef>
                <a:spcPct val="0"/>
              </a:spcBef>
              <a:spcAft>
                <a:spcPts val="600"/>
              </a:spcAft>
            </a:pPr>
            <a:r>
              <a:rPr lang="en-US" sz="4400" spc="-50">
                <a:solidFill>
                  <a:srgbClr val="FFFFFF"/>
                </a:solidFill>
                <a:latin typeface="+mj-lt"/>
                <a:ea typeface="+mj-ea"/>
                <a:cs typeface="Calibri Light"/>
              </a:rPr>
              <a:t>The caffeine content per 100 ml is in the range from 8 to 28 ml.</a:t>
            </a:r>
          </a:p>
        </p:txBody>
      </p:sp>
      <p:sp>
        <p:nvSpPr>
          <p:cNvPr id="54" name="Rectangle 53">
            <a:extLst>
              <a:ext uri="{FF2B5EF4-FFF2-40B4-BE49-F238E27FC236}">
                <a16:creationId xmlns:a16="http://schemas.microsoft.com/office/drawing/2014/main" id="{5AC4BE46-4A77-42FE-9D15-065CDB2F84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6906"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46495426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4" name="Rectangle 43">
            <a:extLst>
              <a:ext uri="{FF2B5EF4-FFF2-40B4-BE49-F238E27FC236}">
                <a16:creationId xmlns:a16="http://schemas.microsoft.com/office/drawing/2014/main" id="{4E4490D0-3672-446A-AC12-B4830333BD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6" name="Rectangle 45">
            <a:extLst>
              <a:ext uri="{FF2B5EF4-FFF2-40B4-BE49-F238E27FC236}">
                <a16:creationId xmlns:a16="http://schemas.microsoft.com/office/drawing/2014/main" id="{39CB82C2-DF65-4EC1-8280-F201D50F5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48" name="Straight Connector 47">
            <a:extLst>
              <a:ext uri="{FF2B5EF4-FFF2-40B4-BE49-F238E27FC236}">
                <a16:creationId xmlns:a16="http://schemas.microsoft.com/office/drawing/2014/main" id="{7E1D4427-852B-4B37-8E76-0E9F1810BA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50" name="Rectangle 49">
            <a:extLst>
              <a:ext uri="{FF2B5EF4-FFF2-40B4-BE49-F238E27FC236}">
                <a16:creationId xmlns:a16="http://schemas.microsoft.com/office/drawing/2014/main" id="{5A1B47C8-47A0-4A88-8830-6DEA3B5DE3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984BBFDD-E720-4805-A9C8-129FBBF6DD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7613486" y="0"/>
            <a:ext cx="4584734"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 name="TextBox 4">
            <a:extLst>
              <a:ext uri="{FF2B5EF4-FFF2-40B4-BE49-F238E27FC236}">
                <a16:creationId xmlns:a16="http://schemas.microsoft.com/office/drawing/2014/main" id="{6976B6C8-2428-57E7-1FDF-28270DD89E96}"/>
              </a:ext>
            </a:extLst>
          </p:cNvPr>
          <p:cNvSpPr txBox="1"/>
          <p:nvPr/>
        </p:nvSpPr>
        <p:spPr>
          <a:xfrm>
            <a:off x="8096885" y="640080"/>
            <a:ext cx="3659246" cy="2926080"/>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defTabSz="914400">
              <a:lnSpc>
                <a:spcPct val="85000"/>
              </a:lnSpc>
              <a:spcBef>
                <a:spcPct val="0"/>
              </a:spcBef>
              <a:spcAft>
                <a:spcPts val="600"/>
              </a:spcAft>
            </a:pPr>
            <a:endParaRPr lang="en-US" sz="4400" spc="-50">
              <a:solidFill>
                <a:srgbClr val="FFFFFF"/>
              </a:solidFill>
              <a:latin typeface="+mj-lt"/>
              <a:ea typeface="+mj-ea"/>
              <a:cs typeface="Calibri Light"/>
            </a:endParaRPr>
          </a:p>
        </p:txBody>
      </p:sp>
      <p:sp>
        <p:nvSpPr>
          <p:cNvPr id="54" name="Rectangle 53">
            <a:extLst>
              <a:ext uri="{FF2B5EF4-FFF2-40B4-BE49-F238E27FC236}">
                <a16:creationId xmlns:a16="http://schemas.microsoft.com/office/drawing/2014/main" id="{5AC4BE46-4A77-42FE-9D15-065CDB2F84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6906"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3" name="Picture 3" descr="Chart, bar chart&#10;&#10;Description automatically generated">
            <a:extLst>
              <a:ext uri="{FF2B5EF4-FFF2-40B4-BE49-F238E27FC236}">
                <a16:creationId xmlns:a16="http://schemas.microsoft.com/office/drawing/2014/main" id="{A62B64F1-3E20-B87E-D72A-E44A53A0B231}"/>
              </a:ext>
            </a:extLst>
          </p:cNvPr>
          <p:cNvPicPr>
            <a:picLocks noChangeAspect="1"/>
          </p:cNvPicPr>
          <p:nvPr/>
        </p:nvPicPr>
        <p:blipFill>
          <a:blip r:embed="rId2"/>
          <a:stretch>
            <a:fillRect/>
          </a:stretch>
        </p:blipFill>
        <p:spPr>
          <a:xfrm>
            <a:off x="217622" y="459676"/>
            <a:ext cx="7294365" cy="5043053"/>
          </a:xfrm>
          <a:prstGeom prst="rect">
            <a:avLst/>
          </a:prstGeom>
        </p:spPr>
      </p:pic>
      <p:sp>
        <p:nvSpPr>
          <p:cNvPr id="4" name="TextBox 3">
            <a:extLst>
              <a:ext uri="{FF2B5EF4-FFF2-40B4-BE49-F238E27FC236}">
                <a16:creationId xmlns:a16="http://schemas.microsoft.com/office/drawing/2014/main" id="{B4E8CCD4-3FB5-5D29-5808-CD3A9F72E883}"/>
              </a:ext>
            </a:extLst>
          </p:cNvPr>
          <p:cNvSpPr txBox="1"/>
          <p:nvPr/>
        </p:nvSpPr>
        <p:spPr>
          <a:xfrm>
            <a:off x="8091617" y="255373"/>
            <a:ext cx="3639064" cy="65556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solidFill>
                  <a:srgbClr val="FFFFFF"/>
                </a:solidFill>
                <a:latin typeface="Calibri Light"/>
              </a:rPr>
              <a:t>While some sparkling water does not contain caffeine, most of the sparkling water has the caffeine content that varies from 30 mg and up to 120 mg.</a:t>
            </a:r>
            <a:endParaRPr lang="en-US" sz="2800">
              <a:solidFill>
                <a:srgbClr val="FFFFFF"/>
              </a:solidFill>
              <a:latin typeface="Calibri Light"/>
              <a:cs typeface="Calibri Light"/>
            </a:endParaRPr>
          </a:p>
          <a:p>
            <a:endParaRPr lang="en-US" sz="2800">
              <a:solidFill>
                <a:srgbClr val="FFFFFF"/>
              </a:solidFill>
              <a:latin typeface="Calibri Light"/>
              <a:cs typeface="Calibri Light"/>
            </a:endParaRPr>
          </a:p>
          <a:p>
            <a:r>
              <a:rPr lang="en-US" sz="2800">
                <a:solidFill>
                  <a:srgbClr val="FFFFFF"/>
                </a:solidFill>
                <a:latin typeface="Calibri Light"/>
                <a:cs typeface="Calibri Light"/>
              </a:rPr>
              <a:t>The caffeine content per 100 ml ranges from 8 to 34 mg.</a:t>
            </a:r>
          </a:p>
          <a:p>
            <a:endParaRPr lang="en-US" sz="2800">
              <a:solidFill>
                <a:srgbClr val="FFFFFF"/>
              </a:solidFill>
              <a:latin typeface="Calibri Light"/>
              <a:cs typeface="Calibri Light"/>
            </a:endParaRPr>
          </a:p>
          <a:p>
            <a:r>
              <a:rPr lang="en-US" sz="2800">
                <a:solidFill>
                  <a:srgbClr val="FFFFFF"/>
                </a:solidFill>
                <a:latin typeface="Calibri Light"/>
                <a:cs typeface="Calibri Light"/>
              </a:rPr>
              <a:t>Most sparkling water bottles have the same size.</a:t>
            </a:r>
          </a:p>
        </p:txBody>
      </p:sp>
    </p:spTree>
    <p:extLst>
      <p:ext uri="{BB962C8B-B14F-4D97-AF65-F5344CB8AC3E}">
        <p14:creationId xmlns:p14="http://schemas.microsoft.com/office/powerpoint/2010/main" val="11288114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739331-047F-F348-6F03-ADD8AFD42598}"/>
              </a:ext>
            </a:extLst>
          </p:cNvPr>
          <p:cNvSpPr>
            <a:spLocks noGrp="1"/>
          </p:cNvSpPr>
          <p:nvPr>
            <p:ph type="title"/>
          </p:nvPr>
        </p:nvSpPr>
        <p:spPr/>
        <p:txBody>
          <a:bodyPr>
            <a:normAutofit/>
          </a:bodyPr>
          <a:lstStyle/>
          <a:p>
            <a:r>
              <a:rPr lang="en-US" sz="4600" dirty="0">
                <a:cs typeface="Calibri Light"/>
              </a:rPr>
              <a:t>Some Conclusions</a:t>
            </a:r>
            <a:endParaRPr lang="en-US" sz="4600" dirty="0"/>
          </a:p>
        </p:txBody>
      </p:sp>
      <p:sp>
        <p:nvSpPr>
          <p:cNvPr id="4" name="Content Placeholder 3">
            <a:extLst>
              <a:ext uri="{FF2B5EF4-FFF2-40B4-BE49-F238E27FC236}">
                <a16:creationId xmlns:a16="http://schemas.microsoft.com/office/drawing/2014/main" id="{FD49C3A8-34CB-DC98-3B71-F95E2A7653E2}"/>
              </a:ext>
            </a:extLst>
          </p:cNvPr>
          <p:cNvSpPr>
            <a:spLocks noGrp="1"/>
          </p:cNvSpPr>
          <p:nvPr>
            <p:ph idx="1"/>
          </p:nvPr>
        </p:nvSpPr>
        <p:spPr>
          <a:xfrm>
            <a:off x="4474028" y="297180"/>
            <a:ext cx="6492240" cy="5257800"/>
          </a:xfrm>
        </p:spPr>
        <p:txBody>
          <a:bodyPr vert="horz" lIns="0" tIns="45720" rIns="0" bIns="45720" rtlCol="0" anchor="t">
            <a:normAutofit/>
          </a:bodyPr>
          <a:lstStyle/>
          <a:p>
            <a:pPr marL="457200" indent="-457200">
              <a:buAutoNum type="arabicPeriod"/>
            </a:pPr>
            <a:endParaRPr lang="en-US" dirty="0">
              <a:cs typeface="Calibri" panose="020F0502020204030204"/>
            </a:endParaRPr>
          </a:p>
          <a:p>
            <a:pPr marL="457200" indent="-457200">
              <a:buAutoNum type="arabicPeriod"/>
            </a:pPr>
            <a:r>
              <a:rPr lang="en-US" sz="3000" dirty="0">
                <a:cs typeface="Calibri" panose="020F0502020204030204"/>
              </a:rPr>
              <a:t>There are not strong relationships between volume, calories, and caffeine content within our sample size of 610 drinks.</a:t>
            </a:r>
          </a:p>
          <a:p>
            <a:pPr marL="457200" indent="-457200">
              <a:buAutoNum type="arabicPeriod"/>
            </a:pPr>
            <a:r>
              <a:rPr lang="en-US" sz="3000" dirty="0">
                <a:cs typeface="Calibri" panose="020F0502020204030204"/>
              </a:rPr>
              <a:t>(</a:t>
            </a:r>
            <a:r>
              <a:rPr lang="en-US" sz="3000" dirty="0" err="1">
                <a:cs typeface="Calibri" panose="020F0502020204030204"/>
              </a:rPr>
              <a:t>Bekhem</a:t>
            </a:r>
            <a:r>
              <a:rPr lang="en-US" sz="3000" dirty="0">
                <a:cs typeface="Calibri" panose="020F0502020204030204"/>
              </a:rPr>
              <a:t>)</a:t>
            </a:r>
          </a:p>
          <a:p>
            <a:pPr marL="457200" indent="-457200">
              <a:buAutoNum type="arabicPeriod"/>
            </a:pPr>
            <a:r>
              <a:rPr lang="en-US" sz="3000" dirty="0">
                <a:cs typeface="Calibri" panose="020F0502020204030204"/>
              </a:rPr>
              <a:t>(Han)</a:t>
            </a:r>
          </a:p>
          <a:p>
            <a:pPr marL="0" indent="0">
              <a:buNone/>
            </a:pPr>
            <a:r>
              <a:rPr lang="en-US" sz="3000" dirty="0">
                <a:cs typeface="Calibri" panose="020F0502020204030204"/>
              </a:rPr>
              <a:t>You guys just need to write something interesting that you noticed about your graphs that is also a summary of what you did.</a:t>
            </a:r>
          </a:p>
          <a:p>
            <a:pPr marL="0" indent="0">
              <a:buNone/>
            </a:pPr>
            <a:endParaRPr lang="en-US" sz="3000" dirty="0">
              <a:cs typeface="Calibri" panose="020F0502020204030204"/>
            </a:endParaRPr>
          </a:p>
        </p:txBody>
      </p:sp>
      <p:sp>
        <p:nvSpPr>
          <p:cNvPr id="5" name="Text Placeholder 4">
            <a:extLst>
              <a:ext uri="{FF2B5EF4-FFF2-40B4-BE49-F238E27FC236}">
                <a16:creationId xmlns:a16="http://schemas.microsoft.com/office/drawing/2014/main" id="{0EBABE6F-CFC9-E92D-2FE9-5EC72D8B02C0}"/>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37361237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615FB05-DF41-77C7-9254-1E286A074AA8}"/>
              </a:ext>
            </a:extLst>
          </p:cNvPr>
          <p:cNvSpPr/>
          <p:nvPr/>
        </p:nvSpPr>
        <p:spPr>
          <a:xfrm>
            <a:off x="0" y="6305797"/>
            <a:ext cx="12192000" cy="552203"/>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 name="Subtitle 2">
            <a:extLst>
              <a:ext uri="{FF2B5EF4-FFF2-40B4-BE49-F238E27FC236}">
                <a16:creationId xmlns:a16="http://schemas.microsoft.com/office/drawing/2014/main" id="{83A98E87-4DD3-339B-C840-6A17590F224E}"/>
              </a:ext>
            </a:extLst>
          </p:cNvPr>
          <p:cNvSpPr txBox="1">
            <a:spLocks/>
          </p:cNvSpPr>
          <p:nvPr/>
        </p:nvSpPr>
        <p:spPr>
          <a:xfrm>
            <a:off x="120443" y="204330"/>
            <a:ext cx="3834040" cy="615067"/>
          </a:xfrm>
          <a:prstGeom prst="rect">
            <a:avLst/>
          </a:prstGeom>
        </p:spPr>
        <p:txBody>
          <a:bodyPr vert="horz" lIns="91440" tIns="45720" rIns="9144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3500" dirty="0">
                <a:solidFill>
                  <a:schemeClr val="accent1">
                    <a:lumMod val="75000"/>
                  </a:schemeClr>
                </a:solidFill>
                <a:latin typeface="Amasis MT Pro" panose="020B0604020202020204" pitchFamily="18" charset="0"/>
              </a:rPr>
              <a:t>Summary of Data:</a:t>
            </a:r>
          </a:p>
        </p:txBody>
      </p:sp>
      <p:sp>
        <p:nvSpPr>
          <p:cNvPr id="3" name="Subtitle 2">
            <a:extLst>
              <a:ext uri="{FF2B5EF4-FFF2-40B4-BE49-F238E27FC236}">
                <a16:creationId xmlns:a16="http://schemas.microsoft.com/office/drawing/2014/main" id="{E141A0A2-6D56-9977-98C8-893A3610F5DC}"/>
              </a:ext>
            </a:extLst>
          </p:cNvPr>
          <p:cNvSpPr txBox="1">
            <a:spLocks/>
          </p:cNvSpPr>
          <p:nvPr/>
        </p:nvSpPr>
        <p:spPr>
          <a:xfrm>
            <a:off x="3954483" y="204330"/>
            <a:ext cx="8117074" cy="552203"/>
          </a:xfrm>
          <a:prstGeom prst="rect">
            <a:avLst/>
          </a:prstGeom>
        </p:spPr>
        <p:txBody>
          <a:bodyPr vert="horz" lIns="91440" tIns="45720" rIns="9144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3000" dirty="0">
                <a:solidFill>
                  <a:srgbClr val="00B0F0"/>
                </a:solidFill>
                <a:latin typeface="Amasis MT Pro" panose="020B0604020202020204" pitchFamily="18" charset="0"/>
              </a:rPr>
              <a:t>Where are the outliers?</a:t>
            </a:r>
          </a:p>
        </p:txBody>
      </p:sp>
      <p:pic>
        <p:nvPicPr>
          <p:cNvPr id="4" name="Picture 3">
            <a:extLst>
              <a:ext uri="{FF2B5EF4-FFF2-40B4-BE49-F238E27FC236}">
                <a16:creationId xmlns:a16="http://schemas.microsoft.com/office/drawing/2014/main" id="{ED812983-5819-B7FB-D721-D3A8E4A24808}"/>
              </a:ext>
            </a:extLst>
          </p:cNvPr>
          <p:cNvPicPr>
            <a:picLocks noChangeAspect="1"/>
          </p:cNvPicPr>
          <p:nvPr/>
        </p:nvPicPr>
        <p:blipFill>
          <a:blip r:embed="rId3"/>
          <a:stretch>
            <a:fillRect/>
          </a:stretch>
        </p:blipFill>
        <p:spPr>
          <a:xfrm>
            <a:off x="463570" y="1070858"/>
            <a:ext cx="7172264" cy="5313151"/>
          </a:xfrm>
          <a:prstGeom prst="rect">
            <a:avLst/>
          </a:prstGeom>
        </p:spPr>
      </p:pic>
      <p:sp>
        <p:nvSpPr>
          <p:cNvPr id="8" name="Subtitle 2">
            <a:extLst>
              <a:ext uri="{FF2B5EF4-FFF2-40B4-BE49-F238E27FC236}">
                <a16:creationId xmlns:a16="http://schemas.microsoft.com/office/drawing/2014/main" id="{F532D8FD-1B4F-FAFA-54FF-A60E27EBE2DF}"/>
              </a:ext>
            </a:extLst>
          </p:cNvPr>
          <p:cNvSpPr txBox="1">
            <a:spLocks/>
          </p:cNvSpPr>
          <p:nvPr/>
        </p:nvSpPr>
        <p:spPr>
          <a:xfrm>
            <a:off x="8096570" y="480431"/>
            <a:ext cx="3574473" cy="1771873"/>
          </a:xfrm>
          <a:prstGeom prst="rect">
            <a:avLst/>
          </a:prstGeom>
        </p:spPr>
        <p:txBody>
          <a:bodyPr vert="horz" lIns="91440" tIns="45720" rIns="9144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nSpc>
                <a:spcPct val="100000"/>
              </a:lnSpc>
              <a:spcBef>
                <a:spcPts val="0"/>
              </a:spcBef>
              <a:spcAft>
                <a:spcPts val="0"/>
              </a:spcAft>
              <a:buNone/>
            </a:pPr>
            <a:r>
              <a:rPr lang="en-US" sz="2500" dirty="0">
                <a:solidFill>
                  <a:srgbClr val="00B050"/>
                </a:solidFill>
                <a:latin typeface="Amasis MT Pro" panose="020B0604020202020204" pitchFamily="18" charset="0"/>
              </a:rPr>
              <a:t>On the left are violin plots of the distribution of caffeine in different types of energy drinks</a:t>
            </a:r>
            <a:r>
              <a:rPr lang="en-US" sz="3000" dirty="0">
                <a:solidFill>
                  <a:srgbClr val="00B050"/>
                </a:solidFill>
                <a:latin typeface="Amasis MT Pro" panose="020B0604020202020204" pitchFamily="18" charset="0"/>
              </a:rPr>
              <a:t>.</a:t>
            </a:r>
          </a:p>
        </p:txBody>
      </p:sp>
      <p:sp>
        <p:nvSpPr>
          <p:cNvPr id="9" name="Subtitle 2">
            <a:extLst>
              <a:ext uri="{FF2B5EF4-FFF2-40B4-BE49-F238E27FC236}">
                <a16:creationId xmlns:a16="http://schemas.microsoft.com/office/drawing/2014/main" id="{A23D43E7-0F64-D920-3B09-CA29330C9BC1}"/>
              </a:ext>
            </a:extLst>
          </p:cNvPr>
          <p:cNvSpPr txBox="1">
            <a:spLocks/>
          </p:cNvSpPr>
          <p:nvPr/>
        </p:nvSpPr>
        <p:spPr>
          <a:xfrm>
            <a:off x="7635835" y="2541984"/>
            <a:ext cx="4495944" cy="1677243"/>
          </a:xfrm>
          <a:prstGeom prst="rect">
            <a:avLst/>
          </a:prstGeom>
        </p:spPr>
        <p:txBody>
          <a:bodyPr vert="horz" lIns="91440" tIns="45720" rIns="9144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nSpc>
                <a:spcPct val="100000"/>
              </a:lnSpc>
              <a:spcBef>
                <a:spcPts val="0"/>
              </a:spcBef>
              <a:spcAft>
                <a:spcPts val="0"/>
              </a:spcAft>
              <a:buNone/>
            </a:pPr>
            <a:r>
              <a:rPr lang="en-US" sz="2500" dirty="0">
                <a:solidFill>
                  <a:srgbClr val="00B050"/>
                </a:solidFill>
                <a:latin typeface="Amasis MT Pro" panose="020B0604020202020204" pitchFamily="18" charset="0"/>
              </a:rPr>
              <a:t>Coffee is the only beverage which you can order with more than 500 mg of Caffeine, all the way up to almost 1750 mg.</a:t>
            </a:r>
            <a:endParaRPr lang="en-US" sz="3000" dirty="0">
              <a:solidFill>
                <a:srgbClr val="00B050"/>
              </a:solidFill>
              <a:latin typeface="Amasis MT Pro" panose="020B0604020202020204" pitchFamily="18" charset="0"/>
            </a:endParaRPr>
          </a:p>
        </p:txBody>
      </p:sp>
      <p:sp>
        <p:nvSpPr>
          <p:cNvPr id="10" name="Subtitle 2">
            <a:extLst>
              <a:ext uri="{FF2B5EF4-FFF2-40B4-BE49-F238E27FC236}">
                <a16:creationId xmlns:a16="http://schemas.microsoft.com/office/drawing/2014/main" id="{237D94B1-E4AB-34DE-F50B-691A932C4F94}"/>
              </a:ext>
            </a:extLst>
          </p:cNvPr>
          <p:cNvSpPr txBox="1">
            <a:spLocks/>
          </p:cNvSpPr>
          <p:nvPr/>
        </p:nvSpPr>
        <p:spPr>
          <a:xfrm>
            <a:off x="8254484" y="4574450"/>
            <a:ext cx="4059671" cy="1376124"/>
          </a:xfrm>
          <a:prstGeom prst="rect">
            <a:avLst/>
          </a:prstGeom>
        </p:spPr>
        <p:txBody>
          <a:bodyPr vert="horz" lIns="91440" tIns="45720" rIns="9144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nSpc>
                <a:spcPct val="100000"/>
              </a:lnSpc>
              <a:spcBef>
                <a:spcPts val="0"/>
              </a:spcBef>
              <a:spcAft>
                <a:spcPts val="0"/>
              </a:spcAft>
              <a:buNone/>
            </a:pPr>
            <a:r>
              <a:rPr lang="en-US" sz="2500" dirty="0">
                <a:solidFill>
                  <a:srgbClr val="FF0000"/>
                </a:solidFill>
                <a:latin typeface="Amasis MT Pro" panose="020B0604020202020204" pitchFamily="18" charset="0"/>
              </a:rPr>
              <a:t>The FDA does not recommend an intake of more than 400 mg of Caffeine per day.</a:t>
            </a:r>
            <a:endParaRPr lang="en-US" sz="3000" dirty="0">
              <a:solidFill>
                <a:srgbClr val="FF0000"/>
              </a:solidFill>
              <a:latin typeface="Amasis MT Pro" panose="020B0604020202020204" pitchFamily="18" charset="0"/>
            </a:endParaRPr>
          </a:p>
        </p:txBody>
      </p:sp>
    </p:spTree>
    <p:extLst>
      <p:ext uri="{BB962C8B-B14F-4D97-AF65-F5344CB8AC3E}">
        <p14:creationId xmlns:p14="http://schemas.microsoft.com/office/powerpoint/2010/main" val="1483283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4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4"/>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8"/>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9"/>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3" grpId="0"/>
      <p:bldP spid="8" grpId="0"/>
      <p:bldP spid="9" grpId="0"/>
      <p:bldP spid="1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615FB05-DF41-77C7-9254-1E286A074AA8}"/>
              </a:ext>
            </a:extLst>
          </p:cNvPr>
          <p:cNvSpPr/>
          <p:nvPr/>
        </p:nvSpPr>
        <p:spPr>
          <a:xfrm>
            <a:off x="0" y="6305797"/>
            <a:ext cx="12192000" cy="552203"/>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 name="Subtitle 2">
            <a:extLst>
              <a:ext uri="{FF2B5EF4-FFF2-40B4-BE49-F238E27FC236}">
                <a16:creationId xmlns:a16="http://schemas.microsoft.com/office/drawing/2014/main" id="{83A98E87-4DD3-339B-C840-6A17590F224E}"/>
              </a:ext>
            </a:extLst>
          </p:cNvPr>
          <p:cNvSpPr txBox="1">
            <a:spLocks/>
          </p:cNvSpPr>
          <p:nvPr/>
        </p:nvSpPr>
        <p:spPr>
          <a:xfrm>
            <a:off x="120443" y="204330"/>
            <a:ext cx="3834040" cy="615067"/>
          </a:xfrm>
          <a:prstGeom prst="rect">
            <a:avLst/>
          </a:prstGeom>
        </p:spPr>
        <p:txBody>
          <a:bodyPr vert="horz" lIns="91440" tIns="45720" rIns="9144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3500" dirty="0">
                <a:solidFill>
                  <a:schemeClr val="accent1">
                    <a:lumMod val="75000"/>
                  </a:schemeClr>
                </a:solidFill>
                <a:latin typeface="Amasis MT Pro" panose="020B0604020202020204" pitchFamily="18" charset="0"/>
              </a:rPr>
              <a:t>Summary of Data:</a:t>
            </a:r>
          </a:p>
        </p:txBody>
      </p:sp>
      <p:sp>
        <p:nvSpPr>
          <p:cNvPr id="3" name="Subtitle 2">
            <a:extLst>
              <a:ext uri="{FF2B5EF4-FFF2-40B4-BE49-F238E27FC236}">
                <a16:creationId xmlns:a16="http://schemas.microsoft.com/office/drawing/2014/main" id="{E141A0A2-6D56-9977-98C8-893A3610F5DC}"/>
              </a:ext>
            </a:extLst>
          </p:cNvPr>
          <p:cNvSpPr txBox="1">
            <a:spLocks/>
          </p:cNvSpPr>
          <p:nvPr/>
        </p:nvSpPr>
        <p:spPr>
          <a:xfrm>
            <a:off x="3954483" y="204330"/>
            <a:ext cx="4702629" cy="552203"/>
          </a:xfrm>
          <a:prstGeom prst="rect">
            <a:avLst/>
          </a:prstGeom>
        </p:spPr>
        <p:txBody>
          <a:bodyPr vert="horz" lIns="91440" tIns="45720" rIns="9144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3000" dirty="0">
                <a:solidFill>
                  <a:srgbClr val="00B0F0"/>
                </a:solidFill>
                <a:latin typeface="Amasis MT Pro" panose="020B0604020202020204" pitchFamily="18" charset="0"/>
              </a:rPr>
              <a:t>Let us remove the outliers</a:t>
            </a:r>
          </a:p>
        </p:txBody>
      </p:sp>
      <p:pic>
        <p:nvPicPr>
          <p:cNvPr id="5" name="Picture 4">
            <a:extLst>
              <a:ext uri="{FF2B5EF4-FFF2-40B4-BE49-F238E27FC236}">
                <a16:creationId xmlns:a16="http://schemas.microsoft.com/office/drawing/2014/main" id="{7A1D2C7D-6C88-D3BF-C75E-F8FE77A1C552}"/>
              </a:ext>
            </a:extLst>
          </p:cNvPr>
          <p:cNvPicPr>
            <a:picLocks noChangeAspect="1"/>
          </p:cNvPicPr>
          <p:nvPr/>
        </p:nvPicPr>
        <p:blipFill>
          <a:blip r:embed="rId3"/>
          <a:stretch>
            <a:fillRect/>
          </a:stretch>
        </p:blipFill>
        <p:spPr>
          <a:xfrm>
            <a:off x="120443" y="945127"/>
            <a:ext cx="7396638" cy="5547479"/>
          </a:xfrm>
          <a:prstGeom prst="rect">
            <a:avLst/>
          </a:prstGeom>
        </p:spPr>
      </p:pic>
      <p:sp>
        <p:nvSpPr>
          <p:cNvPr id="7" name="Subtitle 2">
            <a:extLst>
              <a:ext uri="{FF2B5EF4-FFF2-40B4-BE49-F238E27FC236}">
                <a16:creationId xmlns:a16="http://schemas.microsoft.com/office/drawing/2014/main" id="{C6C37ED7-A11A-BD5E-1BD0-57B4D477D83C}"/>
              </a:ext>
            </a:extLst>
          </p:cNvPr>
          <p:cNvSpPr txBox="1">
            <a:spLocks/>
          </p:cNvSpPr>
          <p:nvPr/>
        </p:nvSpPr>
        <p:spPr>
          <a:xfrm>
            <a:off x="7835313" y="945127"/>
            <a:ext cx="3574473" cy="1594781"/>
          </a:xfrm>
          <a:prstGeom prst="rect">
            <a:avLst/>
          </a:prstGeom>
        </p:spPr>
        <p:txBody>
          <a:bodyPr vert="horz" lIns="91440" tIns="45720" rIns="9144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nSpc>
                <a:spcPct val="100000"/>
              </a:lnSpc>
              <a:spcBef>
                <a:spcPts val="0"/>
              </a:spcBef>
              <a:spcAft>
                <a:spcPts val="0"/>
              </a:spcAft>
              <a:buNone/>
            </a:pPr>
            <a:r>
              <a:rPr lang="en-US" sz="2500" dirty="0">
                <a:solidFill>
                  <a:srgbClr val="00B050"/>
                </a:solidFill>
                <a:latin typeface="Amasis MT Pro" panose="020B0604020202020204" pitchFamily="18" charset="0"/>
              </a:rPr>
              <a:t>If you need to wake up, you need some coffee, energy drinks, or energy shots.</a:t>
            </a:r>
            <a:endParaRPr lang="en-US" sz="3000" dirty="0">
              <a:solidFill>
                <a:srgbClr val="00B050"/>
              </a:solidFill>
              <a:latin typeface="Amasis MT Pro" panose="020B0604020202020204" pitchFamily="18" charset="0"/>
            </a:endParaRPr>
          </a:p>
        </p:txBody>
      </p:sp>
      <p:sp>
        <p:nvSpPr>
          <p:cNvPr id="11" name="Subtitle 2">
            <a:extLst>
              <a:ext uri="{FF2B5EF4-FFF2-40B4-BE49-F238E27FC236}">
                <a16:creationId xmlns:a16="http://schemas.microsoft.com/office/drawing/2014/main" id="{5F4683EA-99A7-19D6-3D43-CC755EA138C2}"/>
              </a:ext>
            </a:extLst>
          </p:cNvPr>
          <p:cNvSpPr txBox="1">
            <a:spLocks/>
          </p:cNvSpPr>
          <p:nvPr/>
        </p:nvSpPr>
        <p:spPr>
          <a:xfrm>
            <a:off x="7835313" y="2715215"/>
            <a:ext cx="3574473" cy="1406187"/>
          </a:xfrm>
          <a:prstGeom prst="rect">
            <a:avLst/>
          </a:prstGeom>
        </p:spPr>
        <p:txBody>
          <a:bodyPr vert="horz" lIns="91440" tIns="45720" rIns="9144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nSpc>
                <a:spcPct val="100000"/>
              </a:lnSpc>
              <a:spcBef>
                <a:spcPts val="0"/>
              </a:spcBef>
              <a:spcAft>
                <a:spcPts val="0"/>
              </a:spcAft>
              <a:buNone/>
            </a:pPr>
            <a:r>
              <a:rPr lang="en-US" sz="2500" dirty="0">
                <a:solidFill>
                  <a:srgbClr val="002060"/>
                </a:solidFill>
                <a:latin typeface="Amasis MT Pro" panose="020B0604020202020204" pitchFamily="18" charset="0"/>
              </a:rPr>
              <a:t>If you need a mild buzz, soft drinks, tea, or water will suffice.</a:t>
            </a:r>
            <a:endParaRPr lang="en-US" sz="3000" dirty="0">
              <a:solidFill>
                <a:srgbClr val="002060"/>
              </a:solidFill>
              <a:latin typeface="Amasis MT Pro" panose="020B0604020202020204" pitchFamily="18" charset="0"/>
            </a:endParaRPr>
          </a:p>
        </p:txBody>
      </p:sp>
      <p:sp>
        <p:nvSpPr>
          <p:cNvPr id="12" name="Subtitle 2">
            <a:extLst>
              <a:ext uri="{FF2B5EF4-FFF2-40B4-BE49-F238E27FC236}">
                <a16:creationId xmlns:a16="http://schemas.microsoft.com/office/drawing/2014/main" id="{362BF026-9C8D-A290-B634-6820D90876EA}"/>
              </a:ext>
            </a:extLst>
          </p:cNvPr>
          <p:cNvSpPr txBox="1">
            <a:spLocks/>
          </p:cNvSpPr>
          <p:nvPr/>
        </p:nvSpPr>
        <p:spPr>
          <a:xfrm>
            <a:off x="7835313" y="4121402"/>
            <a:ext cx="3574473" cy="1406187"/>
          </a:xfrm>
          <a:prstGeom prst="rect">
            <a:avLst/>
          </a:prstGeom>
        </p:spPr>
        <p:txBody>
          <a:bodyPr vert="horz" lIns="91440" tIns="45720" rIns="9144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nSpc>
                <a:spcPct val="100000"/>
              </a:lnSpc>
              <a:spcBef>
                <a:spcPts val="0"/>
              </a:spcBef>
              <a:spcAft>
                <a:spcPts val="0"/>
              </a:spcAft>
              <a:buNone/>
            </a:pPr>
            <a:r>
              <a:rPr lang="en-US" sz="2500" dirty="0">
                <a:solidFill>
                  <a:srgbClr val="FF0000"/>
                </a:solidFill>
                <a:latin typeface="Amasis MT Pro" panose="020B0604020202020204" pitchFamily="18" charset="0"/>
              </a:rPr>
              <a:t>If you need a trip to the emergency room, coffee is your best bet.</a:t>
            </a:r>
            <a:endParaRPr lang="en-US" sz="3000" dirty="0">
              <a:solidFill>
                <a:srgbClr val="FF0000"/>
              </a:solidFill>
              <a:latin typeface="Amasis MT Pro" panose="020B0604020202020204" pitchFamily="18" charset="0"/>
            </a:endParaRPr>
          </a:p>
        </p:txBody>
      </p:sp>
      <p:sp>
        <p:nvSpPr>
          <p:cNvPr id="13" name="Subtitle 2">
            <a:extLst>
              <a:ext uri="{FF2B5EF4-FFF2-40B4-BE49-F238E27FC236}">
                <a16:creationId xmlns:a16="http://schemas.microsoft.com/office/drawing/2014/main" id="{F69638D4-D093-6A38-69FA-AD86460A7823}"/>
              </a:ext>
            </a:extLst>
          </p:cNvPr>
          <p:cNvSpPr txBox="1">
            <a:spLocks/>
          </p:cNvSpPr>
          <p:nvPr/>
        </p:nvSpPr>
        <p:spPr>
          <a:xfrm>
            <a:off x="4073236" y="1216514"/>
            <a:ext cx="3158837" cy="980421"/>
          </a:xfrm>
          <a:prstGeom prst="rect">
            <a:avLst/>
          </a:prstGeom>
        </p:spPr>
        <p:txBody>
          <a:bodyPr vert="horz" lIns="91440" tIns="45720" rIns="9144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a:solidFill>
                  <a:schemeClr val="tx1"/>
                </a:solidFill>
                <a:latin typeface="Amasis MT Pro" panose="020B0604020202020204" pitchFamily="18" charset="0"/>
              </a:rPr>
              <a:t>Data filtered to remove beverages with more than 500 mg of caffeine.</a:t>
            </a:r>
          </a:p>
        </p:txBody>
      </p:sp>
    </p:spTree>
    <p:extLst>
      <p:ext uri="{BB962C8B-B14F-4D97-AF65-F5344CB8AC3E}">
        <p14:creationId xmlns:p14="http://schemas.microsoft.com/office/powerpoint/2010/main" val="671452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4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5"/>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3"/>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7"/>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1"/>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3" grpId="0"/>
      <p:bldP spid="7" grpId="0"/>
      <p:bldP spid="11" grpId="0"/>
      <p:bldP spid="12" grpId="0"/>
      <p:bldP spid="13"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2437345A-4864-A074-AE56-7B0EE500D196}"/>
              </a:ext>
            </a:extLst>
          </p:cNvPr>
          <p:cNvPicPr>
            <a:picLocks noChangeAspect="1"/>
          </p:cNvPicPr>
          <p:nvPr/>
        </p:nvPicPr>
        <p:blipFill>
          <a:blip r:embed="rId3"/>
          <a:stretch>
            <a:fillRect/>
          </a:stretch>
        </p:blipFill>
        <p:spPr>
          <a:xfrm>
            <a:off x="6579523" y="1926149"/>
            <a:ext cx="5129211" cy="4330065"/>
          </a:xfrm>
          <a:prstGeom prst="rect">
            <a:avLst/>
          </a:prstGeom>
        </p:spPr>
      </p:pic>
      <p:sp>
        <p:nvSpPr>
          <p:cNvPr id="5" name="Subtitle 2">
            <a:extLst>
              <a:ext uri="{FF2B5EF4-FFF2-40B4-BE49-F238E27FC236}">
                <a16:creationId xmlns:a16="http://schemas.microsoft.com/office/drawing/2014/main" id="{D3E94F96-B88B-101E-1F66-FC4E08971B7C}"/>
              </a:ext>
            </a:extLst>
          </p:cNvPr>
          <p:cNvSpPr txBox="1">
            <a:spLocks/>
          </p:cNvSpPr>
          <p:nvPr/>
        </p:nvSpPr>
        <p:spPr>
          <a:xfrm>
            <a:off x="477012" y="1305190"/>
            <a:ext cx="5502635" cy="509293"/>
          </a:xfrm>
          <a:prstGeom prst="rect">
            <a:avLst/>
          </a:prstGeom>
        </p:spPr>
        <p:txBody>
          <a:bodyPr vert="horz" lIns="91440" tIns="45720" rIns="91440" bIns="45720" rtlCol="0" anchor="t">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2500" dirty="0">
                <a:solidFill>
                  <a:srgbClr val="00B0F0"/>
                </a:solidFill>
                <a:latin typeface="Amasis MT Pro"/>
                <a:ea typeface="+mn-lt"/>
                <a:cs typeface="+mn-lt"/>
              </a:rPr>
              <a:t>Mean Caffeine content by drink type</a:t>
            </a:r>
            <a:endParaRPr lang="en-US" sz="2500" dirty="0">
              <a:solidFill>
                <a:srgbClr val="00B0F0"/>
              </a:solidFill>
              <a:latin typeface="Amasis MT Pro" panose="020B0604020202020204" pitchFamily="18" charset="0"/>
            </a:endParaRPr>
          </a:p>
        </p:txBody>
      </p:sp>
      <p:pic>
        <p:nvPicPr>
          <p:cNvPr id="8" name="Picture 7">
            <a:extLst>
              <a:ext uri="{FF2B5EF4-FFF2-40B4-BE49-F238E27FC236}">
                <a16:creationId xmlns:a16="http://schemas.microsoft.com/office/drawing/2014/main" id="{445BB89C-A8B4-7C77-02FF-9D407814967B}"/>
              </a:ext>
            </a:extLst>
          </p:cNvPr>
          <p:cNvPicPr>
            <a:picLocks noChangeAspect="1"/>
          </p:cNvPicPr>
          <p:nvPr/>
        </p:nvPicPr>
        <p:blipFill rotWithShape="1">
          <a:blip r:embed="rId4"/>
          <a:srcRect t="5764"/>
          <a:stretch/>
        </p:blipFill>
        <p:spPr>
          <a:xfrm>
            <a:off x="477012" y="1926149"/>
            <a:ext cx="4982979" cy="4150801"/>
          </a:xfrm>
          <a:prstGeom prst="rect">
            <a:avLst/>
          </a:prstGeom>
        </p:spPr>
      </p:pic>
      <p:sp>
        <p:nvSpPr>
          <p:cNvPr id="10" name="Subtitle 2">
            <a:extLst>
              <a:ext uri="{FF2B5EF4-FFF2-40B4-BE49-F238E27FC236}">
                <a16:creationId xmlns:a16="http://schemas.microsoft.com/office/drawing/2014/main" id="{365E90DA-C5FC-7461-BE50-3E7C02782ABA}"/>
              </a:ext>
            </a:extLst>
          </p:cNvPr>
          <p:cNvSpPr txBox="1">
            <a:spLocks/>
          </p:cNvSpPr>
          <p:nvPr/>
        </p:nvSpPr>
        <p:spPr>
          <a:xfrm>
            <a:off x="6254072" y="1305191"/>
            <a:ext cx="5502635" cy="509293"/>
          </a:xfrm>
          <a:prstGeom prst="rect">
            <a:avLst/>
          </a:prstGeom>
        </p:spPr>
        <p:txBody>
          <a:bodyPr vert="horz" lIns="91440" tIns="45720" rIns="91440" bIns="45720" rtlCol="0" anchor="t">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2400" dirty="0">
                <a:solidFill>
                  <a:srgbClr val="00B0F0"/>
                </a:solidFill>
                <a:latin typeface="Amasis MT Pro"/>
                <a:ea typeface="+mn-lt"/>
                <a:cs typeface="+mn-lt"/>
              </a:rPr>
              <a:t>Mean Caffeine per 100ml by drink type</a:t>
            </a:r>
            <a:endParaRPr lang="en-US" sz="2400" dirty="0">
              <a:solidFill>
                <a:srgbClr val="00B0F0"/>
              </a:solidFill>
              <a:latin typeface="Amasis MT Pro" panose="020B0604020202020204" pitchFamily="18" charset="0"/>
            </a:endParaRPr>
          </a:p>
        </p:txBody>
      </p:sp>
      <p:sp>
        <p:nvSpPr>
          <p:cNvPr id="12" name="Subtitle 2">
            <a:extLst>
              <a:ext uri="{FF2B5EF4-FFF2-40B4-BE49-F238E27FC236}">
                <a16:creationId xmlns:a16="http://schemas.microsoft.com/office/drawing/2014/main" id="{D31F6A2E-CAC1-554C-280F-485D4C09CC81}"/>
              </a:ext>
            </a:extLst>
          </p:cNvPr>
          <p:cNvSpPr txBox="1">
            <a:spLocks/>
          </p:cNvSpPr>
          <p:nvPr/>
        </p:nvSpPr>
        <p:spPr>
          <a:xfrm>
            <a:off x="239195" y="326757"/>
            <a:ext cx="10660972" cy="615067"/>
          </a:xfrm>
          <a:prstGeom prst="rect">
            <a:avLst/>
          </a:prstGeom>
        </p:spPr>
        <p:txBody>
          <a:bodyPr vert="horz" lIns="91440" tIns="45720" rIns="9144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3500" dirty="0">
                <a:solidFill>
                  <a:schemeClr val="accent1">
                    <a:lumMod val="75000"/>
                  </a:schemeClr>
                </a:solidFill>
                <a:latin typeface="Amasis MT Pro" panose="020B0604020202020204" pitchFamily="18" charset="0"/>
              </a:rPr>
              <a:t>Average Caffeine Content of Different Types of Drinks</a:t>
            </a:r>
          </a:p>
        </p:txBody>
      </p:sp>
      <p:sp>
        <p:nvSpPr>
          <p:cNvPr id="14" name="Subtitle 2">
            <a:extLst>
              <a:ext uri="{FF2B5EF4-FFF2-40B4-BE49-F238E27FC236}">
                <a16:creationId xmlns:a16="http://schemas.microsoft.com/office/drawing/2014/main" id="{CD5BF839-31AB-B9DB-4317-E9BECC8CA1D8}"/>
              </a:ext>
            </a:extLst>
          </p:cNvPr>
          <p:cNvSpPr txBox="1">
            <a:spLocks/>
          </p:cNvSpPr>
          <p:nvPr/>
        </p:nvSpPr>
        <p:spPr>
          <a:xfrm>
            <a:off x="3511079" y="2300276"/>
            <a:ext cx="1948912" cy="980421"/>
          </a:xfrm>
          <a:prstGeom prst="rect">
            <a:avLst/>
          </a:prstGeom>
        </p:spPr>
        <p:txBody>
          <a:bodyPr vert="horz" lIns="91440" tIns="45720" rIns="9144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1400" dirty="0">
                <a:solidFill>
                  <a:schemeClr val="tx1"/>
                </a:solidFill>
                <a:latin typeface="Amasis MT Pro" panose="020B0604020202020204" pitchFamily="18" charset="0"/>
              </a:rPr>
              <a:t>Data filtered to remove beverages with more than 500 mg of caffeine.</a:t>
            </a:r>
          </a:p>
        </p:txBody>
      </p:sp>
      <p:sp>
        <p:nvSpPr>
          <p:cNvPr id="17" name="Subtitle 2">
            <a:extLst>
              <a:ext uri="{FF2B5EF4-FFF2-40B4-BE49-F238E27FC236}">
                <a16:creationId xmlns:a16="http://schemas.microsoft.com/office/drawing/2014/main" id="{BFC70495-A1DC-F99E-A6B7-62C338148F14}"/>
              </a:ext>
            </a:extLst>
          </p:cNvPr>
          <p:cNvSpPr txBox="1">
            <a:spLocks/>
          </p:cNvSpPr>
          <p:nvPr/>
        </p:nvSpPr>
        <p:spPr>
          <a:xfrm>
            <a:off x="9329988" y="2300275"/>
            <a:ext cx="1948912" cy="980421"/>
          </a:xfrm>
          <a:prstGeom prst="rect">
            <a:avLst/>
          </a:prstGeom>
        </p:spPr>
        <p:txBody>
          <a:bodyPr vert="horz" lIns="91440" tIns="45720" rIns="9144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1400" dirty="0">
                <a:solidFill>
                  <a:schemeClr val="tx1"/>
                </a:solidFill>
                <a:latin typeface="Amasis MT Pro" panose="020B0604020202020204" pitchFamily="18" charset="0"/>
              </a:rPr>
              <a:t>Data filtered to remove beverages with more than 500 mg of caffeine.</a:t>
            </a:r>
          </a:p>
        </p:txBody>
      </p:sp>
    </p:spTree>
    <p:extLst>
      <p:ext uri="{BB962C8B-B14F-4D97-AF65-F5344CB8AC3E}">
        <p14:creationId xmlns:p14="http://schemas.microsoft.com/office/powerpoint/2010/main" val="4042578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type="lt">
                                    <p:tmPct val="10000"/>
                                  </p:iterate>
                                  <p:childTnLst>
                                    <p:set>
                                      <p:cBhvr>
                                        <p:cTn id="6" dur="1" fill="hold">
                                          <p:stCondLst>
                                            <p:cond delay="0"/>
                                          </p:stCondLst>
                                        </p:cTn>
                                        <p:tgtEl>
                                          <p:spTgt spid="12">
                                            <p:txEl>
                                              <p:pRg st="0" end="0"/>
                                            </p:txEl>
                                          </p:spTgt>
                                        </p:tgtEl>
                                        <p:attrNameLst>
                                          <p:attrName>style.visibility</p:attrName>
                                        </p:attrNameLst>
                                      </p:cBhvr>
                                      <p:to>
                                        <p:strVal val="visible"/>
                                      </p:to>
                                    </p:set>
                                    <p:animEffect transition="in" filter="fade">
                                      <p:cBhvr>
                                        <p:cTn id="7" dur="4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bldLst>
  </p:timing>
</p:sld>
</file>

<file path=ppt/slides/slide9.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E35EEF1C-7FE8-1F9A-C54A-468F41056005}"/>
              </a:ext>
            </a:extLst>
          </p:cNvPr>
          <p:cNvSpPr txBox="1">
            <a:spLocks/>
          </p:cNvSpPr>
          <p:nvPr/>
        </p:nvSpPr>
        <p:spPr>
          <a:xfrm>
            <a:off x="120442" y="184409"/>
            <a:ext cx="10660972" cy="615067"/>
          </a:xfrm>
          <a:prstGeom prst="rect">
            <a:avLst/>
          </a:prstGeom>
        </p:spPr>
        <p:txBody>
          <a:bodyPr vert="horz" lIns="91440" tIns="45720" rIns="9144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3500" dirty="0">
                <a:solidFill>
                  <a:schemeClr val="accent1">
                    <a:lumMod val="75000"/>
                  </a:schemeClr>
                </a:solidFill>
                <a:latin typeface="Amasis MT Pro" panose="020B0604020202020204" pitchFamily="18" charset="0"/>
              </a:rPr>
              <a:t>What are the best types if you are counting calories?</a:t>
            </a:r>
          </a:p>
        </p:txBody>
      </p:sp>
      <p:pic>
        <p:nvPicPr>
          <p:cNvPr id="4" name="Picture 3">
            <a:extLst>
              <a:ext uri="{FF2B5EF4-FFF2-40B4-BE49-F238E27FC236}">
                <a16:creationId xmlns:a16="http://schemas.microsoft.com/office/drawing/2014/main" id="{B4C2B4ED-6D0E-2E78-0ED4-67A7A31F2090}"/>
              </a:ext>
            </a:extLst>
          </p:cNvPr>
          <p:cNvPicPr>
            <a:picLocks noChangeAspect="1"/>
          </p:cNvPicPr>
          <p:nvPr/>
        </p:nvPicPr>
        <p:blipFill>
          <a:blip r:embed="rId3"/>
          <a:stretch>
            <a:fillRect/>
          </a:stretch>
        </p:blipFill>
        <p:spPr>
          <a:xfrm>
            <a:off x="0" y="961715"/>
            <a:ext cx="6896100" cy="5172075"/>
          </a:xfrm>
          <a:prstGeom prst="rect">
            <a:avLst/>
          </a:prstGeom>
        </p:spPr>
      </p:pic>
      <p:sp>
        <p:nvSpPr>
          <p:cNvPr id="7" name="Subtitle 2">
            <a:extLst>
              <a:ext uri="{FF2B5EF4-FFF2-40B4-BE49-F238E27FC236}">
                <a16:creationId xmlns:a16="http://schemas.microsoft.com/office/drawing/2014/main" id="{459EABE2-7E3F-57FE-231C-C260AE9C9717}"/>
              </a:ext>
            </a:extLst>
          </p:cNvPr>
          <p:cNvSpPr txBox="1">
            <a:spLocks/>
          </p:cNvSpPr>
          <p:nvPr/>
        </p:nvSpPr>
        <p:spPr>
          <a:xfrm>
            <a:off x="7075292" y="961715"/>
            <a:ext cx="4906911" cy="1318347"/>
          </a:xfrm>
          <a:prstGeom prst="rect">
            <a:avLst/>
          </a:prstGeom>
        </p:spPr>
        <p:txBody>
          <a:bodyPr vert="horz" lIns="91440" tIns="45720" rIns="9144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nSpc>
                <a:spcPct val="100000"/>
              </a:lnSpc>
              <a:spcBef>
                <a:spcPts val="0"/>
              </a:spcBef>
              <a:spcAft>
                <a:spcPts val="0"/>
              </a:spcAft>
              <a:buNone/>
            </a:pPr>
            <a:r>
              <a:rPr lang="en-US" sz="2400" dirty="0">
                <a:solidFill>
                  <a:srgbClr val="00B050"/>
                </a:solidFill>
                <a:latin typeface="Amasis MT Pro" panose="020B0604020202020204" pitchFamily="18" charset="0"/>
              </a:rPr>
              <a:t>On the left are violin plots of the distribution of calories in different types of energy drinks.</a:t>
            </a:r>
          </a:p>
        </p:txBody>
      </p:sp>
      <p:sp>
        <p:nvSpPr>
          <p:cNvPr id="9" name="Subtitle 2">
            <a:extLst>
              <a:ext uri="{FF2B5EF4-FFF2-40B4-BE49-F238E27FC236}">
                <a16:creationId xmlns:a16="http://schemas.microsoft.com/office/drawing/2014/main" id="{8DB5F1AF-E84C-3CAA-2824-0706E8DC0595}"/>
              </a:ext>
            </a:extLst>
          </p:cNvPr>
          <p:cNvSpPr txBox="1">
            <a:spLocks/>
          </p:cNvSpPr>
          <p:nvPr/>
        </p:nvSpPr>
        <p:spPr>
          <a:xfrm>
            <a:off x="7075292" y="2327377"/>
            <a:ext cx="4906911" cy="902711"/>
          </a:xfrm>
          <a:prstGeom prst="rect">
            <a:avLst/>
          </a:prstGeom>
        </p:spPr>
        <p:txBody>
          <a:bodyPr vert="horz" lIns="91440" tIns="45720" rIns="9144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nSpc>
                <a:spcPct val="100000"/>
              </a:lnSpc>
              <a:spcBef>
                <a:spcPts val="0"/>
              </a:spcBef>
              <a:spcAft>
                <a:spcPts val="0"/>
              </a:spcAft>
              <a:buNone/>
            </a:pPr>
            <a:r>
              <a:rPr lang="en-US" sz="2400" dirty="0">
                <a:solidFill>
                  <a:srgbClr val="002060"/>
                </a:solidFill>
                <a:latin typeface="Amasis MT Pro" panose="020B0604020202020204" pitchFamily="18" charset="0"/>
              </a:rPr>
              <a:t>Again, we see that coffee really wants to be rogue. </a:t>
            </a:r>
          </a:p>
        </p:txBody>
      </p:sp>
      <p:sp>
        <p:nvSpPr>
          <p:cNvPr id="11" name="Subtitle 2">
            <a:extLst>
              <a:ext uri="{FF2B5EF4-FFF2-40B4-BE49-F238E27FC236}">
                <a16:creationId xmlns:a16="http://schemas.microsoft.com/office/drawing/2014/main" id="{817E7E95-9DBA-1811-F6C4-DB49ADDD9DA6}"/>
              </a:ext>
            </a:extLst>
          </p:cNvPr>
          <p:cNvSpPr txBox="1">
            <a:spLocks/>
          </p:cNvSpPr>
          <p:nvPr/>
        </p:nvSpPr>
        <p:spPr>
          <a:xfrm>
            <a:off x="7075292" y="3417124"/>
            <a:ext cx="4906911" cy="1342098"/>
          </a:xfrm>
          <a:prstGeom prst="rect">
            <a:avLst/>
          </a:prstGeom>
        </p:spPr>
        <p:txBody>
          <a:bodyPr vert="horz" lIns="91440" tIns="45720" rIns="9144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nSpc>
                <a:spcPct val="100000"/>
              </a:lnSpc>
              <a:spcBef>
                <a:spcPts val="0"/>
              </a:spcBef>
              <a:spcAft>
                <a:spcPts val="0"/>
              </a:spcAft>
              <a:buNone/>
            </a:pPr>
            <a:r>
              <a:rPr lang="en-US" sz="2400" dirty="0">
                <a:solidFill>
                  <a:srgbClr val="FF3399"/>
                </a:solidFill>
                <a:latin typeface="Amasis MT Pro" panose="020B0604020202020204" pitchFamily="18" charset="0"/>
              </a:rPr>
              <a:t>We also see that all the violin plots have their modes at 0 and many have two modes – Diet and Regular</a:t>
            </a:r>
          </a:p>
        </p:txBody>
      </p:sp>
      <p:sp>
        <p:nvSpPr>
          <p:cNvPr id="13" name="Subtitle 2">
            <a:extLst>
              <a:ext uri="{FF2B5EF4-FFF2-40B4-BE49-F238E27FC236}">
                <a16:creationId xmlns:a16="http://schemas.microsoft.com/office/drawing/2014/main" id="{66EB0F67-B56F-DD89-6846-1B27DD5A3D60}"/>
              </a:ext>
            </a:extLst>
          </p:cNvPr>
          <p:cNvSpPr txBox="1">
            <a:spLocks/>
          </p:cNvSpPr>
          <p:nvPr/>
        </p:nvSpPr>
        <p:spPr>
          <a:xfrm>
            <a:off x="7075292" y="4833069"/>
            <a:ext cx="4906911" cy="1063215"/>
          </a:xfrm>
          <a:prstGeom prst="rect">
            <a:avLst/>
          </a:prstGeom>
        </p:spPr>
        <p:txBody>
          <a:bodyPr vert="horz" lIns="91440" tIns="45720" rIns="9144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nSpc>
                <a:spcPct val="100000"/>
              </a:lnSpc>
              <a:spcBef>
                <a:spcPts val="0"/>
              </a:spcBef>
              <a:spcAft>
                <a:spcPts val="0"/>
              </a:spcAft>
              <a:buNone/>
            </a:pPr>
            <a:r>
              <a:rPr lang="en-US" dirty="0">
                <a:solidFill>
                  <a:schemeClr val="tx1"/>
                </a:solidFill>
                <a:latin typeface="Amasis MT Pro" panose="020B0604020202020204" pitchFamily="18" charset="0"/>
              </a:rPr>
              <a:t>Note: there is no such thing as negative calories. I am sorry to disappoint you. Violin plots are predictive density plots.</a:t>
            </a:r>
          </a:p>
        </p:txBody>
      </p:sp>
    </p:spTree>
    <p:extLst>
      <p:ext uri="{BB962C8B-B14F-4D97-AF65-F5344CB8AC3E}">
        <p14:creationId xmlns:p14="http://schemas.microsoft.com/office/powerpoint/2010/main" val="4141747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4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9"/>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1"/>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7" grpId="0"/>
      <p:bldP spid="9" grpId="0"/>
      <p:bldP spid="11" grpId="0"/>
      <p:bldP spid="13" grpId="0"/>
    </p:bldLst>
  </p:timing>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0</TotalTime>
  <Words>2544</Words>
  <Application>Microsoft Office PowerPoint</Application>
  <PresentationFormat>Widescreen</PresentationFormat>
  <Paragraphs>315</Paragraphs>
  <Slides>57</Slides>
  <Notes>34</Notes>
  <HiddenSlides>4</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57</vt:i4>
      </vt:variant>
    </vt:vector>
  </HeadingPairs>
  <TitlesOfParts>
    <vt:vector size="68" baseType="lpstr">
      <vt:lpstr>Amasis MT Pro</vt:lpstr>
      <vt:lpstr>Angsana New</vt:lpstr>
      <vt:lpstr>Arial</vt:lpstr>
      <vt:lpstr>Calibri</vt:lpstr>
      <vt:lpstr>Calibri Light</vt:lpstr>
      <vt:lpstr>Cambria Math</vt:lpstr>
      <vt:lpstr>Comic Sans MS</vt:lpstr>
      <vt:lpstr>Verdana Pro Black</vt:lpstr>
      <vt:lpstr>Wingdings</vt:lpstr>
      <vt:lpstr>Wingdings,Sans-Serif</vt:lpstr>
      <vt:lpstr>Retrospect</vt:lpstr>
      <vt:lpstr>Project One Group Six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Some Correlation and Regression</vt:lpstr>
      <vt:lpstr>Correlation between Calories, Caffeine &amp; Volume</vt:lpstr>
      <vt:lpstr>Correlation between Calories, Caffeine &amp; Volume</vt:lpstr>
      <vt:lpstr>PowerPoint Presentation</vt:lpstr>
      <vt:lpstr>PowerPoint Presentation</vt:lpstr>
      <vt:lpstr>PowerPoint Presentation</vt:lpstr>
      <vt:lpstr>PowerPoint Presentation</vt:lpstr>
      <vt:lpstr>PowerPoint Presentation</vt:lpstr>
      <vt:lpstr>Let’s look at the highest and lowest caffeine drinks by type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How much caffeine in your favorite brands?</vt:lpstr>
      <vt:lpstr> Common Brands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Some types of water do contain caffeine!!</vt:lpstr>
      <vt:lpstr>PowerPoint Presentation</vt:lpstr>
      <vt:lpstr>PowerPoint Presentation</vt:lpstr>
      <vt:lpstr>PowerPoint Presentation</vt:lpstr>
      <vt:lpstr>Some Conclusions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One Group Six</dc:title>
  <dc:creator>bekhem horne</dc:creator>
  <cp:lastModifiedBy>bekhem horne</cp:lastModifiedBy>
  <cp:revision>1</cp:revision>
  <dcterms:created xsi:type="dcterms:W3CDTF">2022-11-09T00:51:37Z</dcterms:created>
  <dcterms:modified xsi:type="dcterms:W3CDTF">2022-11-15T01:19:04Z</dcterms:modified>
</cp:coreProperties>
</file>